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4" r:id="rId3"/>
    <p:sldId id="2088" r:id="rId4"/>
    <p:sldId id="2145" r:id="rId5"/>
    <p:sldId id="2146" r:id="rId6"/>
    <p:sldId id="2147" r:id="rId7"/>
    <p:sldId id="2148" r:id="rId8"/>
    <p:sldId id="2149" r:id="rId9"/>
    <p:sldId id="509" r:id="rId10"/>
    <p:sldId id="506" r:id="rId11"/>
    <p:sldId id="516" r:id="rId12"/>
    <p:sldId id="517" r:id="rId13"/>
    <p:sldId id="510" r:id="rId14"/>
    <p:sldId id="511" r:id="rId15"/>
    <p:sldId id="512" r:id="rId16"/>
    <p:sldId id="2144" r:id="rId17"/>
    <p:sldId id="2139" r:id="rId18"/>
    <p:sldId id="513" r:id="rId19"/>
    <p:sldId id="2143" r:id="rId20"/>
    <p:sldId id="515" r:id="rId21"/>
    <p:sldId id="71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D1C"/>
    <a:srgbClr val="7C0A45"/>
    <a:srgbClr val="009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16f7a21a4276571/POPAI/ETUDES/2021/MP/Stats%20M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d.docs.live.net/c16f7a21a4276571/POPAI/ETUDES/2021/MP/Stats%20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07110774333124E-2"/>
          <c:y val="1.4946542537619298E-2"/>
          <c:w val="0.92459888643626664"/>
          <c:h val="0.93456291351952692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flip="none" rotWithShape="1">
              <a:gsLst>
                <a:gs pos="0">
                  <a:srgbClr val="7C0A45">
                    <a:shade val="30000"/>
                    <a:satMod val="115000"/>
                  </a:srgbClr>
                </a:gs>
                <a:gs pos="50000">
                  <a:srgbClr val="7C0A45">
                    <a:shade val="67500"/>
                    <a:satMod val="115000"/>
                  </a:srgbClr>
                </a:gs>
                <a:gs pos="100000">
                  <a:srgbClr val="7C0A4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C0A45">
                      <a:shade val="30000"/>
                      <a:satMod val="115000"/>
                    </a:srgbClr>
                  </a:gs>
                  <a:gs pos="50000">
                    <a:srgbClr val="7C0A45">
                      <a:shade val="67500"/>
                      <a:satMod val="115000"/>
                    </a:srgbClr>
                  </a:gs>
                  <a:gs pos="100000">
                    <a:srgbClr val="7C0A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2-43D0-8CCC-1E793167FB43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7C0A45">
                      <a:shade val="30000"/>
                      <a:satMod val="115000"/>
                    </a:srgbClr>
                  </a:gs>
                  <a:gs pos="50000">
                    <a:srgbClr val="7C0A45">
                      <a:shade val="67500"/>
                      <a:satMod val="115000"/>
                    </a:srgbClr>
                  </a:gs>
                  <a:gs pos="100000">
                    <a:srgbClr val="7C0A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2-43D0-8CCC-1E793167FB43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7C0A45">
                      <a:shade val="30000"/>
                      <a:satMod val="115000"/>
                    </a:srgbClr>
                  </a:gs>
                  <a:gs pos="50000">
                    <a:srgbClr val="7C0A45">
                      <a:shade val="67500"/>
                      <a:satMod val="115000"/>
                    </a:srgbClr>
                  </a:gs>
                  <a:gs pos="100000">
                    <a:srgbClr val="7C0A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2-43D0-8CCC-1E793167FB43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7C0A45">
                      <a:shade val="30000"/>
                      <a:satMod val="115000"/>
                    </a:srgbClr>
                  </a:gs>
                  <a:gs pos="50000">
                    <a:srgbClr val="7C0A45">
                      <a:shade val="67500"/>
                      <a:satMod val="115000"/>
                    </a:srgbClr>
                  </a:gs>
                  <a:gs pos="100000">
                    <a:srgbClr val="7C0A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2-43D0-8CCC-1E793167FB43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7C0A45">
                      <a:shade val="30000"/>
                      <a:satMod val="115000"/>
                    </a:srgbClr>
                  </a:gs>
                  <a:gs pos="50000">
                    <a:srgbClr val="7C0A45">
                      <a:shade val="67500"/>
                      <a:satMod val="115000"/>
                    </a:srgbClr>
                  </a:gs>
                  <a:gs pos="100000">
                    <a:srgbClr val="7C0A45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F2-43D0-8CCC-1E793167FB43}"/>
              </c:ext>
            </c:extLst>
          </c:dPt>
          <c:dLbls>
            <c:dLbl>
              <c:idx val="0"/>
              <c:layout>
                <c:manualLayout>
                  <c:x val="5.8789711957851704E-3"/>
                  <c:y val="-0.38060233005827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F2-43D0-8CCC-1E793167FB43}"/>
                </c:ext>
              </c:extLst>
            </c:dLbl>
            <c:dLbl>
              <c:idx val="1"/>
              <c:layout>
                <c:manualLayout>
                  <c:x val="-5.488239358562812E-3"/>
                  <c:y val="-0.48234161730900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F2-43D0-8CCC-1E793167FB43}"/>
                </c:ext>
              </c:extLst>
            </c:dLbl>
            <c:dLbl>
              <c:idx val="2"/>
              <c:layout>
                <c:manualLayout>
                  <c:x val="-1.3410657991334263E-3"/>
                  <c:y val="-0.22147634091333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F2-43D0-8CCC-1E793167FB43}"/>
                </c:ext>
              </c:extLst>
            </c:dLbl>
            <c:dLbl>
              <c:idx val="3"/>
              <c:layout>
                <c:manualLayout>
                  <c:x val="1.209784220299702E-2"/>
                  <c:y val="-0.34067411775441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F2-43D0-8CCC-1E793167FB43}"/>
                </c:ext>
              </c:extLst>
            </c:dLbl>
            <c:dLbl>
              <c:idx val="4"/>
              <c:layout>
                <c:manualLayout>
                  <c:x val="-1.7877308583684724E-2"/>
                  <c:y val="-6.177435545338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F2-43D0-8CCC-1E793167F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TRAITEMENT!$A$2:$A$6</c:f>
              <c:strCache>
                <c:ptCount val="5"/>
                <c:pt idx="0">
                  <c:v>Club du Digital Media</c:v>
                </c:pt>
                <c:pt idx="1">
                  <c:v>e-Visions</c:v>
                </c:pt>
                <c:pt idx="2">
                  <c:v>POPAI France</c:v>
                </c:pt>
                <c:pt idx="3">
                  <c:v>FESPA France</c:v>
                </c:pt>
                <c:pt idx="4">
                  <c:v>SHOP Expert Valley</c:v>
                </c:pt>
              </c:strCache>
            </c:strRef>
          </c:cat>
          <c:val>
            <c:numRef>
              <c:f>TRAITEMENT!$C$2:$C$7</c:f>
              <c:numCache>
                <c:formatCode>0%</c:formatCode>
                <c:ptCount val="5"/>
                <c:pt idx="0">
                  <c:v>0.24242424242424243</c:v>
                </c:pt>
                <c:pt idx="1">
                  <c:v>0.37878787878787878</c:v>
                </c:pt>
                <c:pt idx="2">
                  <c:v>0.15151515151515152</c:v>
                </c:pt>
                <c:pt idx="3">
                  <c:v>0.21212121212121213</c:v>
                </c:pt>
                <c:pt idx="4">
                  <c:v>1.5151515151515152E-2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F2-43D0-8CCC-1E793167F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6682576"/>
        <c:axId val="1486680080"/>
      </c:barChart>
      <c:catAx>
        <c:axId val="1486682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86680080"/>
        <c:crosses val="autoZero"/>
        <c:auto val="1"/>
        <c:lblAlgn val="ctr"/>
        <c:lblOffset val="100"/>
        <c:noMultiLvlLbl val="0"/>
      </c:catAx>
      <c:valAx>
        <c:axId val="148668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668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9BAA">
                    <a:shade val="30000"/>
                    <a:satMod val="115000"/>
                  </a:srgbClr>
                </a:gs>
                <a:gs pos="50000">
                  <a:srgbClr val="009BAA">
                    <a:shade val="67500"/>
                    <a:satMod val="115000"/>
                  </a:srgbClr>
                </a:gs>
                <a:gs pos="100000">
                  <a:srgbClr val="009BAA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322463768115942E-3"/>
                  <c:y val="-2.1164021164021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8E-4A66-87F0-7165824E2508}"/>
                </c:ext>
              </c:extLst>
            </c:dLbl>
            <c:dLbl>
              <c:idx val="2"/>
              <c:layout>
                <c:manualLayout>
                  <c:x val="1.1322463768115942E-2"/>
                  <c:y val="-2.6733500417710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8E-4A66-87F0-7165824E2508}"/>
                </c:ext>
              </c:extLst>
            </c:dLbl>
            <c:dLbl>
              <c:idx val="4"/>
              <c:layout>
                <c:manualLayout>
                  <c:x val="6.793478260869565E-3"/>
                  <c:y val="-2.1164021164021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8E-4A66-87F0-7165824E2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TRAITEMENT!$A$160:$A$164</c:f>
              <c:strCache>
                <c:ptCount val="5"/>
                <c:pt idx="0">
                  <c:v>Accord pour répercuter les prix des MP sur le prix final</c:v>
                </c:pt>
                <c:pt idx="1">
                  <c:v>Compréhension sur les délais de retard</c:v>
                </c:pt>
                <c:pt idx="2">
                  <c:v>Négociation des CGV des commandes au cas par cas</c:v>
                </c:pt>
                <c:pt idx="3">
                  <c:v>Non impacté</c:v>
                </c:pt>
                <c:pt idx="4">
                  <c:v>Souplesse par rapport aux pénalités de retard</c:v>
                </c:pt>
              </c:strCache>
            </c:strRef>
          </c:cat>
          <c:val>
            <c:numRef>
              <c:f>TRAITEMENT!$C$160:$C$164</c:f>
              <c:numCache>
                <c:formatCode>0%</c:formatCode>
                <c:ptCount val="5"/>
                <c:pt idx="0">
                  <c:v>0.58241758241758246</c:v>
                </c:pt>
                <c:pt idx="1">
                  <c:v>1.098901098901099E-2</c:v>
                </c:pt>
                <c:pt idx="2">
                  <c:v>0.19780219780219779</c:v>
                </c:pt>
                <c:pt idx="3">
                  <c:v>1.098901098901099E-2</c:v>
                </c:pt>
                <c:pt idx="4">
                  <c:v>0.19780219780219779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E-4A66-87F0-7165824E250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</c:dLbls>
        <c:gapWidth val="100"/>
        <c:overlap val="-24"/>
        <c:axId val="1614532592"/>
        <c:axId val="1614534672"/>
      </c:barChart>
      <c:catAx>
        <c:axId val="161453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4534672"/>
        <c:crossesAt val="0"/>
        <c:auto val="1"/>
        <c:lblAlgn val="ctr"/>
        <c:lblOffset val="100"/>
        <c:noMultiLvlLbl val="0"/>
      </c:catAx>
      <c:valAx>
        <c:axId val="161453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1453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9BAA">
                    <a:shade val="30000"/>
                    <a:satMod val="115000"/>
                  </a:srgbClr>
                </a:gs>
                <a:gs pos="50000">
                  <a:srgbClr val="009BAA">
                    <a:shade val="67500"/>
                    <a:satMod val="115000"/>
                  </a:srgbClr>
                </a:gs>
                <a:gs pos="100000">
                  <a:srgbClr val="009BA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TRAITEMENT!$A$172:$A$176</c:f>
              <c:strCache>
                <c:ptCount val="5"/>
                <c:pt idx="0">
                  <c:v>Alerter la presse</c:v>
                </c:pt>
                <c:pt idx="1">
                  <c:v>Négociation avec les pouvoirs publics</c:v>
                </c:pt>
                <c:pt idx="2">
                  <c:v>Non impacté</c:v>
                </c:pt>
                <c:pt idx="3">
                  <c:v>Sensibiliser les donneurs d'ordre</c:v>
                </c:pt>
                <c:pt idx="4">
                  <c:v>Créer un climat propice aux négociations commerciales</c:v>
                </c:pt>
              </c:strCache>
            </c:strRef>
          </c:cat>
          <c:val>
            <c:numRef>
              <c:f>TRAITEMENT!$C$172:$C$176</c:f>
              <c:numCache>
                <c:formatCode>0%</c:formatCode>
                <c:ptCount val="5"/>
                <c:pt idx="0">
                  <c:v>0.24561403508771928</c:v>
                </c:pt>
                <c:pt idx="1">
                  <c:v>0.26315789473684209</c:v>
                </c:pt>
                <c:pt idx="2">
                  <c:v>8.771929824561403E-3</c:v>
                </c:pt>
                <c:pt idx="3">
                  <c:v>0.47368421052631576</c:v>
                </c:pt>
                <c:pt idx="4">
                  <c:v>8.771929824561403E-3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6-4804-9E03-5A6C6346A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9371744"/>
        <c:axId val="689383392"/>
      </c:barChart>
      <c:catAx>
        <c:axId val="6893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9383392"/>
        <c:crosses val="autoZero"/>
        <c:auto val="1"/>
        <c:lblAlgn val="ctr"/>
        <c:lblOffset val="100"/>
        <c:noMultiLvlLbl val="0"/>
      </c:catAx>
      <c:valAx>
        <c:axId val="68938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93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7C0A45">
                    <a:shade val="30000"/>
                    <a:satMod val="115000"/>
                  </a:srgbClr>
                </a:gs>
                <a:gs pos="50000">
                  <a:srgbClr val="7C0A45">
                    <a:shade val="67500"/>
                    <a:satMod val="115000"/>
                  </a:srgbClr>
                </a:gs>
                <a:gs pos="100000">
                  <a:srgbClr val="7C0A4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TRAITEMENT!$A$20:$A$42</c:f>
              <c:strCache>
                <c:ptCount val="23"/>
                <c:pt idx="0">
                  <c:v>Affichage dynamique</c:v>
                </c:pt>
                <c:pt idx="1">
                  <c:v>Agencement </c:v>
                </c:pt>
                <c:pt idx="2">
                  <c:v>Enseignistes</c:v>
                </c:pt>
                <c:pt idx="3">
                  <c:v>Impression numérique</c:v>
                </c:pt>
                <c:pt idx="4">
                  <c:v> Installation / Pose</c:v>
                </c:pt>
                <c:pt idx="5">
                  <c:v>Digital média</c:v>
                </c:pt>
                <c:pt idx="6">
                  <c:v>Fourniture de matériel</c:v>
                </c:pt>
                <c:pt idx="7">
                  <c:v>Software</c:v>
                </c:pt>
                <c:pt idx="8">
                  <c:v>Bornes Digitales</c:v>
                </c:pt>
                <c:pt idx="9">
                  <c:v>Audiovisuel</c:v>
                </c:pt>
                <c:pt idx="10">
                  <c:v>Sérigraphie</c:v>
                </c:pt>
                <c:pt idx="11">
                  <c:v>Signalétique</c:v>
                </c:pt>
                <c:pt idx="12">
                  <c:v>Bureaux d'étude</c:v>
                </c:pt>
                <c:pt idx="13">
                  <c:v>Consulting</c:v>
                </c:pt>
                <c:pt idx="14">
                  <c:v>Transmission Savoir Faire</c:v>
                </c:pt>
                <c:pt idx="15">
                  <c:v>PLV</c:v>
                </c:pt>
                <c:pt idx="16">
                  <c:v>Packaging</c:v>
                </c:pt>
                <c:pt idx="17">
                  <c:v>Agencement </c:v>
                </c:pt>
                <c:pt idx="18">
                  <c:v>Animation commercial</c:v>
                </c:pt>
                <c:pt idx="19">
                  <c:v>Gift - Objets promotioneis</c:v>
                </c:pt>
                <c:pt idx="20">
                  <c:v>Merchandising</c:v>
                </c:pt>
                <c:pt idx="21">
                  <c:v>Centre de formation</c:v>
                </c:pt>
                <c:pt idx="22">
                  <c:v>Scénarisation</c:v>
                </c:pt>
              </c:strCache>
            </c:strRef>
          </c:cat>
          <c:val>
            <c:numRef>
              <c:f>TRAITEMENT!$C$20:$C$42</c:f>
              <c:numCache>
                <c:formatCode>0%</c:formatCode>
                <c:ptCount val="23"/>
                <c:pt idx="0">
                  <c:v>9.3264248704663211E-2</c:v>
                </c:pt>
                <c:pt idx="1">
                  <c:v>3.1088082901554404E-2</c:v>
                </c:pt>
                <c:pt idx="2">
                  <c:v>0.11917098445595854</c:v>
                </c:pt>
                <c:pt idx="3">
                  <c:v>0.10880829015544041</c:v>
                </c:pt>
                <c:pt idx="4">
                  <c:v>0.12435233160621761</c:v>
                </c:pt>
                <c:pt idx="5">
                  <c:v>5.181347150259067E-2</c:v>
                </c:pt>
                <c:pt idx="6">
                  <c:v>5.181347150259067E-2</c:v>
                </c:pt>
                <c:pt idx="7">
                  <c:v>3.1088082901554404E-2</c:v>
                </c:pt>
                <c:pt idx="8">
                  <c:v>5.1813471502590676E-3</c:v>
                </c:pt>
                <c:pt idx="9">
                  <c:v>2.5906735751295335E-2</c:v>
                </c:pt>
                <c:pt idx="10">
                  <c:v>3.6269430051813469E-2</c:v>
                </c:pt>
                <c:pt idx="11">
                  <c:v>0.11917098445595854</c:v>
                </c:pt>
                <c:pt idx="12">
                  <c:v>2.072538860103627E-2</c:v>
                </c:pt>
                <c:pt idx="13">
                  <c:v>5.1813471502590676E-3</c:v>
                </c:pt>
                <c:pt idx="14">
                  <c:v>5.1813471502590676E-3</c:v>
                </c:pt>
                <c:pt idx="15">
                  <c:v>6.7357512953367879E-2</c:v>
                </c:pt>
                <c:pt idx="16">
                  <c:v>1.0362694300518135E-2</c:v>
                </c:pt>
                <c:pt idx="17">
                  <c:v>3.1088082901554404E-2</c:v>
                </c:pt>
                <c:pt idx="18">
                  <c:v>5.1813471502590676E-3</c:v>
                </c:pt>
                <c:pt idx="19">
                  <c:v>5.1813471502590676E-3</c:v>
                </c:pt>
                <c:pt idx="20">
                  <c:v>2.5906735751295335E-2</c:v>
                </c:pt>
                <c:pt idx="21">
                  <c:v>1.5544041450777202E-2</c:v>
                </c:pt>
                <c:pt idx="22">
                  <c:v>1.0362694300518135E-2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4-4085-A2B6-C96F6C8F9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0023904"/>
        <c:axId val="400020160"/>
      </c:barChart>
      <c:catAx>
        <c:axId val="40002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20160"/>
        <c:crosses val="autoZero"/>
        <c:auto val="1"/>
        <c:lblAlgn val="ctr"/>
        <c:lblOffset val="100"/>
        <c:noMultiLvlLbl val="0"/>
      </c:catAx>
      <c:valAx>
        <c:axId val="40002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2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7C0A45">
                    <a:shade val="30000"/>
                    <a:satMod val="115000"/>
                  </a:srgbClr>
                </a:gs>
                <a:gs pos="50000">
                  <a:srgbClr val="7C0A45">
                    <a:shade val="67500"/>
                    <a:satMod val="115000"/>
                  </a:srgbClr>
                </a:gs>
                <a:gs pos="100000">
                  <a:srgbClr val="7C0A45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TRAITEMENT!$A$46:$A$52</c:f>
              <c:strCache>
                <c:ptCount val="7"/>
                <c:pt idx="0">
                  <c:v>Activités des agences de publicité</c:v>
                </c:pt>
                <c:pt idx="1">
                  <c:v>Autre imprimerie </c:v>
                </c:pt>
                <c:pt idx="2">
                  <c:v>Activités de pré-presse</c:v>
                </c:pt>
                <c:pt idx="3">
                  <c:v>fabrication d'appareils d'éclairage électrique</c:v>
                </c:pt>
                <c:pt idx="4">
                  <c:v>fabrication de meubles de bureau et de magasin</c:v>
                </c:pt>
                <c:pt idx="5">
                  <c:v>Programmation informatique</c:v>
                </c:pt>
                <c:pt idx="6">
                  <c:v>Conseil pour les affaires et autres conseils de gestion</c:v>
                </c:pt>
              </c:strCache>
            </c:strRef>
          </c:cat>
          <c:val>
            <c:numRef>
              <c:f>TRAITEMENT!$C$46:$C$52</c:f>
              <c:numCache>
                <c:formatCode>0%</c:formatCode>
                <c:ptCount val="7"/>
                <c:pt idx="0">
                  <c:v>0.21818181818181817</c:v>
                </c:pt>
                <c:pt idx="1">
                  <c:v>0.10909090909090909</c:v>
                </c:pt>
                <c:pt idx="2">
                  <c:v>5.4545454545454543E-2</c:v>
                </c:pt>
                <c:pt idx="3">
                  <c:v>5.4545454545454543E-2</c:v>
                </c:pt>
                <c:pt idx="4">
                  <c:v>5.4545454545454543E-2</c:v>
                </c:pt>
                <c:pt idx="5">
                  <c:v>5.4545454545454543E-2</c:v>
                </c:pt>
                <c:pt idx="6">
                  <c:v>5.4545454545454543E-2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4-41F2-9AE2-28C7E8525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43136"/>
        <c:axId val="553342304"/>
      </c:barChart>
      <c:catAx>
        <c:axId val="5533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3342304"/>
        <c:crosses val="autoZero"/>
        <c:auto val="1"/>
        <c:lblAlgn val="ctr"/>
        <c:lblOffset val="100"/>
        <c:noMultiLvlLbl val="0"/>
      </c:catAx>
      <c:valAx>
        <c:axId val="55334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33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TRAITEMENT!$A$75:$A$80</c:f>
              <c:strCache>
                <c:ptCount val="6"/>
                <c:pt idx="0">
                  <c:v>OUI - INDIRECTEMENT</c:v>
                </c:pt>
                <c:pt idx="1">
                  <c:v>Indirectement </c:v>
                </c:pt>
                <c:pt idx="2">
                  <c:v>Non</c:v>
                </c:pt>
                <c:pt idx="3">
                  <c:v>Oui - faible</c:v>
                </c:pt>
                <c:pt idx="4">
                  <c:v>Oui - importante</c:v>
                </c:pt>
                <c:pt idx="5">
                  <c:v>Pas encore évalué</c:v>
                </c:pt>
              </c:strCache>
            </c:strRef>
          </c:cat>
          <c:val>
            <c:numRef>
              <c:f>TRAITEMENT!$C$75:$C$80</c:f>
              <c:numCache>
                <c:formatCode>0%</c:formatCode>
                <c:ptCount val="6"/>
                <c:pt idx="0">
                  <c:v>1.6393442622950821E-2</c:v>
                </c:pt>
                <c:pt idx="1">
                  <c:v>1.6393442622950821E-2</c:v>
                </c:pt>
                <c:pt idx="2">
                  <c:v>1.6393442622950821E-2</c:v>
                </c:pt>
                <c:pt idx="3">
                  <c:v>0.24590163934426229</c:v>
                </c:pt>
                <c:pt idx="4">
                  <c:v>0.52459016393442626</c:v>
                </c:pt>
                <c:pt idx="5">
                  <c:v>0.18032786885245902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4-42B4-AE8A-C158957A7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6856832"/>
        <c:axId val="46870144"/>
      </c:barChart>
      <c:catAx>
        <c:axId val="4685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870144"/>
        <c:crosses val="autoZero"/>
        <c:auto val="1"/>
        <c:lblAlgn val="ctr"/>
        <c:lblOffset val="100"/>
        <c:noMultiLvlLbl val="0"/>
      </c:catAx>
      <c:valAx>
        <c:axId val="4687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8568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F7-4E63-9982-BB998082D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TRAITEMENT!$A$102:$A$106</c:f>
              <c:strCache>
                <c:ptCount val="5"/>
                <c:pt idx="0">
                  <c:v>1 semaine ou moins</c:v>
                </c:pt>
                <c:pt idx="1">
                  <c:v>Entre 2 et 4 semaines</c:v>
                </c:pt>
                <c:pt idx="2">
                  <c:v>Entre 4 et 6 semaines</c:v>
                </c:pt>
                <c:pt idx="3">
                  <c:v>Pas de retard</c:v>
                </c:pt>
                <c:pt idx="4">
                  <c:v>Plus de 6 semaines</c:v>
                </c:pt>
              </c:strCache>
            </c:strRef>
          </c:cat>
          <c:val>
            <c:numRef>
              <c:f>TRAITEMENT!$C$102:$C$106</c:f>
              <c:numCache>
                <c:formatCode>0%</c:formatCode>
                <c:ptCount val="5"/>
                <c:pt idx="0">
                  <c:v>0.140625</c:v>
                </c:pt>
                <c:pt idx="1">
                  <c:v>0.421875</c:v>
                </c:pt>
                <c:pt idx="2">
                  <c:v>0.171875</c:v>
                </c:pt>
                <c:pt idx="3">
                  <c:v>0.15625</c:v>
                </c:pt>
                <c:pt idx="4">
                  <c:v>0.109375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45A-A627-A7412188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016832"/>
        <c:axId val="400028064"/>
      </c:barChart>
      <c:catAx>
        <c:axId val="4000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0028064"/>
        <c:crosses val="autoZero"/>
        <c:auto val="1"/>
        <c:lblAlgn val="ctr"/>
        <c:lblOffset val="100"/>
        <c:noMultiLvlLbl val="0"/>
      </c:catAx>
      <c:valAx>
        <c:axId val="400028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00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E30D1C">
                    <a:shade val="30000"/>
                    <a:satMod val="115000"/>
                  </a:srgbClr>
                </a:gs>
                <a:gs pos="50000">
                  <a:srgbClr val="E30D1C">
                    <a:shade val="67500"/>
                    <a:satMod val="115000"/>
                  </a:srgbClr>
                </a:gs>
                <a:gs pos="100000">
                  <a:srgbClr val="E30D1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TRAITEMENT!$A$114:$A$122</c:f>
              <c:strCache>
                <c:ptCount val="9"/>
                <c:pt idx="0">
                  <c:v>Commandes retardées</c:v>
                </c:pt>
                <c:pt idx="1">
                  <c:v>Au mieux CA décalé</c:v>
                </c:pt>
                <c:pt idx="2">
                  <c:v>Commandes annulées</c:v>
                </c:pt>
                <c:pt idx="3">
                  <c:v>Négociation de nouveaux délais</c:v>
                </c:pt>
                <c:pt idx="4">
                  <c:v>Pas de répercussions</c:v>
                </c:pt>
                <c:pt idx="5">
                  <c:v>Hausse des prix pour le client final</c:v>
                </c:pt>
                <c:pt idx="6">
                  <c:v>baisse de marges</c:v>
                </c:pt>
                <c:pt idx="7">
                  <c:v>négociation avec les fournisseur</c:v>
                </c:pt>
                <c:pt idx="8">
                  <c:v>Clients non receptif à une augmentation des prix</c:v>
                </c:pt>
              </c:strCache>
            </c:strRef>
          </c:cat>
          <c:val>
            <c:numRef>
              <c:f>TRAITEMENT!$C$114:$C$122</c:f>
              <c:numCache>
                <c:formatCode>0%</c:formatCode>
                <c:ptCount val="9"/>
                <c:pt idx="0">
                  <c:v>0.2661290322580645</c:v>
                </c:pt>
                <c:pt idx="1">
                  <c:v>8.0645161290322578E-3</c:v>
                </c:pt>
                <c:pt idx="2">
                  <c:v>6.4516129032258063E-2</c:v>
                </c:pt>
                <c:pt idx="3">
                  <c:v>0.21774193548387097</c:v>
                </c:pt>
                <c:pt idx="4">
                  <c:v>3.2258064516129031E-2</c:v>
                </c:pt>
                <c:pt idx="5">
                  <c:v>0.35483870967741937</c:v>
                </c:pt>
                <c:pt idx="6">
                  <c:v>3.2258064516129031E-2</c:v>
                </c:pt>
                <c:pt idx="7">
                  <c:v>8.0645161290322578E-3</c:v>
                </c:pt>
                <c:pt idx="8">
                  <c:v>1.6129032258064516E-2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A-4FEE-87D7-19D2A7577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200832"/>
        <c:axId val="373202912"/>
      </c:barChart>
      <c:catAx>
        <c:axId val="37320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3202912"/>
        <c:crosses val="autoZero"/>
        <c:auto val="1"/>
        <c:lblAlgn val="ctr"/>
        <c:lblOffset val="100"/>
        <c:noMultiLvlLbl val="0"/>
      </c:catAx>
      <c:valAx>
        <c:axId val="3732029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7320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E30D1C"/>
            </a:solidFill>
            <a:ln>
              <a:solidFill>
                <a:srgbClr val="E30D1C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E30D1C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'[Stats MP.xlsx]Export'!$AW$1:$BL$1</c:f>
              <c:strCache>
                <c:ptCount val="11"/>
                <c:pt idx="0">
                  <c:v>Bois</c:v>
                </c:pt>
                <c:pt idx="1">
                  <c:v>Carton</c:v>
                </c:pt>
                <c:pt idx="2">
                  <c:v>Composite</c:v>
                </c:pt>
                <c:pt idx="3">
                  <c:v>Electrique</c:v>
                </c:pt>
                <c:pt idx="4">
                  <c:v>Electronique</c:v>
                </c:pt>
                <c:pt idx="5">
                  <c:v>Métal</c:v>
                </c:pt>
                <c:pt idx="6">
                  <c:v>Papier</c:v>
                </c:pt>
                <c:pt idx="7">
                  <c:v>Verre</c:v>
                </c:pt>
                <c:pt idx="8">
                  <c:v>Adhésif</c:v>
                </c:pt>
                <c:pt idx="9">
                  <c:v>Textile</c:v>
                </c:pt>
                <c:pt idx="10">
                  <c:v>Vinyle</c:v>
                </c:pt>
              </c:strCache>
            </c:strRef>
          </c:cat>
          <c:val>
            <c:numRef>
              <c:f>'[Stats MP.xlsx]Export'!$AW$64:$BL$64</c:f>
              <c:numCache>
                <c:formatCode>0</c:formatCode>
                <c:ptCount val="11"/>
                <c:pt idx="0">
                  <c:v>3.4705882352941178</c:v>
                </c:pt>
                <c:pt idx="1">
                  <c:v>4.7142857142857144</c:v>
                </c:pt>
                <c:pt idx="2">
                  <c:v>6.3783783783783781</c:v>
                </c:pt>
                <c:pt idx="3">
                  <c:v>5.3863636363636367</c:v>
                </c:pt>
                <c:pt idx="4">
                  <c:v>5.6585365853658534</c:v>
                </c:pt>
                <c:pt idx="5">
                  <c:v>6.2653061224489797</c:v>
                </c:pt>
                <c:pt idx="6">
                  <c:v>5</c:v>
                </c:pt>
                <c:pt idx="7">
                  <c:v>3.08</c:v>
                </c:pt>
                <c:pt idx="8">
                  <c:v>6.7777777777777777</c:v>
                </c:pt>
                <c:pt idx="9">
                  <c:v>3.4230769230769229</c:v>
                </c:pt>
                <c:pt idx="10">
                  <c:v>7.1842105263157894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A-47F6-A9C8-BA496CEB1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048496"/>
        <c:axId val="1920049744"/>
        <c:axId val="0"/>
      </c:bar3DChart>
      <c:catAx>
        <c:axId val="19200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0049744"/>
        <c:crosses val="autoZero"/>
        <c:auto val="1"/>
        <c:lblAlgn val="ctr"/>
        <c:lblOffset val="100"/>
        <c:noMultiLvlLbl val="0"/>
      </c:catAx>
      <c:valAx>
        <c:axId val="19200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004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91-49D1-82B1-1B0D36FD3AB3}"/>
              </c:ext>
            </c:extLst>
          </c:dPt>
          <c:dPt>
            <c:idx val="1"/>
            <c:bubble3D val="0"/>
            <c:explosion val="5"/>
            <c:spPr>
              <a:gradFill flip="none" rotWithShape="1">
                <a:gsLst>
                  <a:gs pos="0">
                    <a:srgbClr val="009BAA">
                      <a:shade val="30000"/>
                      <a:satMod val="115000"/>
                    </a:srgbClr>
                  </a:gs>
                  <a:gs pos="50000">
                    <a:srgbClr val="009BAA">
                      <a:shade val="67500"/>
                      <a:satMod val="115000"/>
                    </a:srgbClr>
                  </a:gs>
                  <a:gs pos="100000">
                    <a:srgbClr val="009BAA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91-49D1-82B1-1B0D36FD3AB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91-49D1-82B1-1B0D36FD3AB3}"/>
              </c:ext>
            </c:extLst>
          </c:dPt>
          <c:dLbls>
            <c:dLbl>
              <c:idx val="1"/>
              <c:layout>
                <c:manualLayout>
                  <c:x val="0.16206031619094488"/>
                  <c:y val="-6.83006753227016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91-49D1-82B1-1B0D36FD3AB3}"/>
                </c:ext>
              </c:extLst>
            </c:dLbl>
            <c:dLbl>
              <c:idx val="2"/>
              <c:layout>
                <c:manualLayout>
                  <c:x val="-4.3156065452755903E-2"/>
                  <c:y val="-2.6717276293418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91-49D1-82B1-1B0D36FD3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TRAITEMENT!$A$134:$A$136</c:f>
              <c:strCache>
                <c:ptCount val="3"/>
                <c:pt idx="0">
                  <c:v>Non</c:v>
                </c:pt>
                <c:pt idx="1">
                  <c:v>Oui</c:v>
                </c:pt>
                <c:pt idx="2">
                  <c:v>Pas encore</c:v>
                </c:pt>
              </c:strCache>
            </c:strRef>
          </c:cat>
          <c:val>
            <c:numRef>
              <c:f>TRAITEMENT!$C$134:$C$136</c:f>
              <c:numCache>
                <c:formatCode>0%</c:formatCode>
                <c:ptCount val="3"/>
                <c:pt idx="1">
                  <c:v>0.5901639344262295</c:v>
                </c:pt>
                <c:pt idx="2">
                  <c:v>0.24590163934426229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91-49D1-82B1-1B0D36FD3AB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1C-4D80-917E-37F7A890209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9BAA">
                      <a:shade val="30000"/>
                      <a:satMod val="115000"/>
                    </a:srgbClr>
                  </a:gs>
                  <a:gs pos="50000">
                    <a:srgbClr val="009BAA">
                      <a:shade val="67500"/>
                      <a:satMod val="115000"/>
                    </a:srgbClr>
                  </a:gs>
                  <a:gs pos="100000">
                    <a:srgbClr val="009BAA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1C-4D80-917E-37F7A8902097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1C-4D80-917E-37F7A89020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TRAITEMENT!$A$144:$A$146</c:f>
              <c:strCache>
                <c:ptCount val="3"/>
                <c:pt idx="0">
                  <c:v>Non</c:v>
                </c:pt>
                <c:pt idx="1">
                  <c:v>Oui</c:v>
                </c:pt>
                <c:pt idx="2">
                  <c:v>Pas encore</c:v>
                </c:pt>
              </c:strCache>
            </c:strRef>
          </c:cat>
          <c:val>
            <c:numRef>
              <c:f>TRAITEMENT!$C$144:$C$146</c:f>
              <c:numCache>
                <c:formatCode>0%</c:formatCode>
                <c:ptCount val="3"/>
                <c:pt idx="0">
                  <c:v>0.16393442622950818</c:v>
                </c:pt>
                <c:pt idx="1">
                  <c:v>0.5901639344262295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C-4D80-917E-37F7A89020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TRAITEMENT!$A$87:$A$93</cx:f>
        <cx:lvl ptCount="7">
          <cx:pt idx="0">Allongement des délais de livraison</cx:pt>
          <cx:pt idx="1">Hausse des prix des matières premières</cx:pt>
          <cx:pt idx="2">Hausse des prix du transport maritime</cx:pt>
          <cx:pt idx="3">Hausse des pénalités de retard</cx:pt>
          <cx:pt idx="4">Pénuries</cx:pt>
          <cx:pt idx="5">Approvisionnement bloqué</cx:pt>
          <cx:pt idx="6">non impacté</cx:pt>
        </cx:lvl>
      </cx:strDim>
      <cx:numDim type="val">
        <cx:f>TRAITEMENT!$C$87:$C$93</cx:f>
        <cx:lvl ptCount="7" formatCode="0%">
          <cx:pt idx="0">0.24444444444444444</cx:pt>
          <cx:pt idx="1">0.30555555555555558</cx:pt>
          <cx:pt idx="2">0.14999999999999999</cx:pt>
          <cx:pt idx="3">0.011111111111111112</cx:pt>
          <cx:pt idx="4">0.22222222222222221</cx:pt>
          <cx:pt idx="5">0.061111111111111109</cx:pt>
          <cx:pt idx="6">0.0055555555555555558</cx:pt>
        </cx:lvl>
      </cx:numDim>
    </cx:data>
  </cx:chartData>
  <cx:chart>
    <cx:plotArea>
      <cx:plotAreaRegion>
        <cx:series layoutId="funnel" uniqueId="{554534BD-C58F-4A3B-BCC3-A360E3DE8543}">
          <cx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x:spPr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800" b="1" i="0">
                    <a:solidFill>
                      <a:srgbClr val="595959"/>
                    </a:solidFill>
                    <a:latin typeface="+mn-lt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 sz="1800" b="1">
                  <a:latin typeface="+mn-lt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r-FR" sz="1400" b="0">
              <a:solidFill>
                <a:schemeClr val="tx1"/>
              </a:solidFill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0.49931</cdr:x>
      <cdr:y>0.01956</cdr:y>
    </cdr:from>
    <cdr:to>
      <cdr:x>0.81924</cdr:x>
      <cdr:y>0.01956</cdr:y>
    </cdr:to>
    <cdr:cxnSp macro="">
      <cdr:nvCxnSpPr>
        <cdr:cNvPr id="3" name="Connecteur droit avec flèche 2">
          <a:extLst xmlns:a="http://schemas.openxmlformats.org/drawingml/2006/main">
            <a:ext uri="{FF2B5EF4-FFF2-40B4-BE49-F238E27FC236}">
              <a16:creationId xmlns:a16="http://schemas.microsoft.com/office/drawing/2014/main" id="{3323C12A-B9DE-4971-98BE-0A2F28E108FB}"/>
            </a:ext>
          </a:extLst>
        </cdr:cNvPr>
        <cdr:cNvCxnSpPr/>
      </cdr:nvCxnSpPr>
      <cdr:spPr>
        <a:xfrm xmlns:a="http://schemas.openxmlformats.org/drawingml/2006/main">
          <a:off x="5554898" y="86851"/>
          <a:ext cx="3559277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headEnd type="arrow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8805-F9E9-432B-B809-0AF3A89BDF82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B4AC-BEBA-44B3-8355-4EF2C50BA7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CEB3C-D27C-4249-97CA-64656A8E3FD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7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BBCD2-B866-4501-A2B5-E2E4A7C38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0B3F7F-619F-42C4-96E0-D9A655C1F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70548B-CDE9-42ED-A2F0-0ED2565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F1379F-E74F-4C5F-A171-B3590287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FE762-F279-4B26-B017-CE69BBE6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68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8D19-EFEA-4984-9FC6-AACC0EF9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9F3869-7532-4619-9F03-ECA0E0505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BC008-2D5C-4660-9003-6D8D29F5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617AB-8B81-42EF-A4EE-30EE9B26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0CEE8-869A-45AB-A31D-7A19B7C9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179454-07B1-4369-AD79-F8FF98837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BC23C3-94A9-490F-BB2B-984E86AB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E8F73B-9775-4E6D-83A7-211AE592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0EF38-9410-4D71-89C7-436E6119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7D46E-9297-4B34-B276-A0D79A63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68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6102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387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348787D-4580-4425-8B13-ADDD181A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" y="207268"/>
            <a:ext cx="1297848" cy="6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1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36AE44-C9DD-4518-AEA8-B7DD07113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" y="207268"/>
            <a:ext cx="1297848" cy="6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02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6393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1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6102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32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8634C-906B-4CAE-966D-3F00961A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0D002-FB5C-4386-B9BE-A18E20CA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7E19E-4CF9-40DF-8458-34FFF4D8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2B7AB5-2AD7-4FDB-BACF-6075EB86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04D73-7E8E-4180-91CB-2C326B0A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61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76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6775E4-011F-4774-A2A1-8057994F7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" y="207268"/>
            <a:ext cx="1297848" cy="6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0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32319-BC54-4777-A386-699D7C72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83569-DDF2-44D0-863D-56C27B60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C2607-EE4D-4E8D-9732-B76C4605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CA348-119D-4476-B2F2-B9D35AC3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B9100E-1223-4A06-B192-14D53CA8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2567C-D309-4C4C-AB13-5C958E7C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DCF933-E62F-4596-BAEA-29237407F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57B69-1333-485B-B7F0-A3E92AB1B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66DB0-3A83-45A8-B25A-175A1171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355AD-B459-4128-B954-8D996917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3C75A-6BED-4802-82EA-62DD6DE7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3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703C33-C931-434D-9CB6-3DEB104E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0AA247-4D6F-4570-B349-5F0C9C1B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824357-B8C9-4B69-8116-934C1E3F5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6837B2-15CB-40FE-B0E1-39B0880A6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C925F3-77C1-45D8-A123-3B323C9B8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820FB7-6C61-4084-AED7-607EE620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1EEAF7-0DAB-47A1-830E-D9BC47FB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317269-F6BB-44B6-8031-69AC1787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318A8-5080-4BE1-A655-71DFB686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F54EC4-2E22-4F5D-9E58-AC3E75AA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125C63-91B2-46B5-A0C4-E6DFE4BA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09CFA1-7A0C-4EBF-A01D-83520394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544EE4-EF9F-4197-9C15-26321E6F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29F0E2-F392-40EB-950A-0028B67F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90E9AE-0C9A-47BD-BC51-663C1749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2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76C77-CAA0-46B3-BB23-F7C64E9F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168EB-984C-43EB-BBC2-FFB99ED3A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8BB987-432C-437F-95A4-EE9D13632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79CBD-C314-4032-AE4F-C7BCBCEC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198914-E619-4C5B-A481-A3FBE752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927C6F-9852-4AD0-97A9-04870C26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519C6-CD9C-4A8F-B5C4-92321C80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B3CEDD-57DC-4B68-8068-B8A7B5CE1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A3F56D-DC76-49FD-B0FE-DF94B3F2C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5D92F1-F98C-421E-B75D-790E7A78C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1B592E-F768-427D-9680-C7F82A3E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E92AB0-1F52-4633-8297-A47AF443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03C0F2-29F7-4AB2-B642-9F039428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0A0407-8BDB-45AB-8D67-78B01C37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189C1E-B6B4-4845-879B-D873A9D14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CCBF-EF2A-4897-BA33-80E3BB4C8267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A6AAE4-BE9D-4642-B235-93F2866D4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5CE11-9D75-4AE0-8722-3DE2F90F7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DA0A-D04A-4AAD-84C5-C200A6D836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5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0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9.xml"/><Relationship Id="rId7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5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A002EA-FDC7-4AC6-A538-5DEEAED7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30" y="0"/>
            <a:ext cx="12276530" cy="81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 rot="5400000">
            <a:off x="3151908" y="-2584746"/>
            <a:ext cx="5572673" cy="12027496"/>
            <a:chOff x="0" y="0"/>
            <a:chExt cx="2192020" cy="3385820"/>
          </a:xfrm>
          <a:solidFill>
            <a:srgbClr val="0070C0">
              <a:alpha val="69020"/>
            </a:srgbClr>
          </a:solidFill>
        </p:grpSpPr>
        <p:sp>
          <p:nvSpPr>
            <p:cNvPr id="4" name="Freeform 4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fr-FR" sz="1200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73400" y="4617700"/>
            <a:ext cx="5410200" cy="57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28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 JUIN 2021 </a:t>
            </a:r>
          </a:p>
          <a:p>
            <a:pPr algn="ctr">
              <a:lnSpc>
                <a:spcPts val="2167"/>
              </a:lnSpc>
            </a:pPr>
            <a:r>
              <a:rPr lang="en-US" sz="2800" b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14H00 – 14H30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2300" y="2021165"/>
            <a:ext cx="108077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RESTITUTION SONDAGE :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CRISE DES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MATIERES PREMIERES</a:t>
            </a:r>
          </a:p>
        </p:txBody>
      </p:sp>
    </p:spTree>
    <p:extLst>
      <p:ext uri="{BB962C8B-B14F-4D97-AF65-F5344CB8AC3E}">
        <p14:creationId xmlns:p14="http://schemas.microsoft.com/office/powerpoint/2010/main" val="38821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C9C7D71-D43A-4FB4-9C5F-43D9B7C33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786930"/>
              </p:ext>
            </p:extLst>
          </p:nvPr>
        </p:nvGraphicFramePr>
        <p:xfrm>
          <a:off x="512822" y="1685904"/>
          <a:ext cx="10955924" cy="471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6F355BB-22C9-4B22-BDFA-FA35125A52B3}"/>
              </a:ext>
            </a:extLst>
          </p:cNvPr>
          <p:cNvSpPr txBox="1"/>
          <p:nvPr/>
        </p:nvSpPr>
        <p:spPr>
          <a:xfrm>
            <a:off x="-30132" y="1947245"/>
            <a:ext cx="851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7022Z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D0EBD3-4F63-46F7-AE89-8987AE65E5F2}"/>
              </a:ext>
            </a:extLst>
          </p:cNvPr>
          <p:cNvSpPr txBox="1"/>
          <p:nvPr/>
        </p:nvSpPr>
        <p:spPr>
          <a:xfrm>
            <a:off x="2123902" y="2527696"/>
            <a:ext cx="1077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6201Z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9DE448-9385-4EEB-8E03-CD8E8F2F7A50}"/>
              </a:ext>
            </a:extLst>
          </p:cNvPr>
          <p:cNvSpPr txBox="1"/>
          <p:nvPr/>
        </p:nvSpPr>
        <p:spPr>
          <a:xfrm>
            <a:off x="395716" y="3126330"/>
            <a:ext cx="78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3101Z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0E837E-DC82-497C-996F-D8F53A030E7C}"/>
              </a:ext>
            </a:extLst>
          </p:cNvPr>
          <p:cNvSpPr txBox="1"/>
          <p:nvPr/>
        </p:nvSpPr>
        <p:spPr>
          <a:xfrm>
            <a:off x="821564" y="3722976"/>
            <a:ext cx="78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2740Z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BFC1A9-0B4D-4E72-83FF-541CBCB12920}"/>
              </a:ext>
            </a:extLst>
          </p:cNvPr>
          <p:cNvSpPr txBox="1"/>
          <p:nvPr/>
        </p:nvSpPr>
        <p:spPr>
          <a:xfrm>
            <a:off x="2662583" y="4303099"/>
            <a:ext cx="78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1813Z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3E2DF9-5233-4058-BF5A-EB95B67C8B3B}"/>
              </a:ext>
            </a:extLst>
          </p:cNvPr>
          <p:cNvSpPr txBox="1"/>
          <p:nvPr/>
        </p:nvSpPr>
        <p:spPr>
          <a:xfrm>
            <a:off x="3201264" y="4920650"/>
            <a:ext cx="78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1812Z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7803C45-1AB0-4153-BFE9-7E255CB86832}"/>
              </a:ext>
            </a:extLst>
          </p:cNvPr>
          <p:cNvSpPr txBox="1"/>
          <p:nvPr/>
        </p:nvSpPr>
        <p:spPr>
          <a:xfrm>
            <a:off x="1730076" y="5522026"/>
            <a:ext cx="7876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7C0A45"/>
                </a:solidFill>
                <a:effectLst/>
                <a:uLnTx/>
                <a:uFillTx/>
                <a:latin typeface="Arial"/>
                <a:cs typeface="+mn-cs"/>
              </a:rPr>
              <a:t>7311Z 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B8D26E1D-902C-4498-84E3-CBE3CB08D7E1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EA56FBD-40C0-4010-8CFA-89A22FE4FF2E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76B326AD-168E-428D-A2CB-A363966605D8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16" name="Picture 4" descr="Color 36 - Notre label Imprim'Luxe">
                <a:extLst>
                  <a:ext uri="{FF2B5EF4-FFF2-40B4-BE49-F238E27FC236}">
                    <a16:creationId xmlns:a16="http://schemas.microsoft.com/office/drawing/2014/main" id="{E2FEA626-CE4E-4066-BC32-6D73CF699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7D5A463B-979C-4E02-8970-E7B556EA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8" name="Picture 8" descr="Accueil - Le Club du Digital Media">
                <a:extLst>
                  <a:ext uri="{FF2B5EF4-FFF2-40B4-BE49-F238E27FC236}">
                    <a16:creationId xmlns:a16="http://schemas.microsoft.com/office/drawing/2014/main" id="{D6E801BF-4462-4152-AA41-9D23F7AF8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6" descr="logo-e-vision | ADD Pub">
                <a:extLst>
                  <a:ext uri="{FF2B5EF4-FFF2-40B4-BE49-F238E27FC236}">
                    <a16:creationId xmlns:a16="http://schemas.microsoft.com/office/drawing/2014/main" id="{7EF2C896-9857-4A60-B284-E80A22686D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37762DA8-5A16-49D2-8AF4-18CDFF534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952C453-5D9E-4B4B-9351-9664191AE343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04821-22AE-4E21-9E70-5C38E5438103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F91AE-098F-4C4E-BF9D-FF41FACA626E}"/>
              </a:ext>
            </a:extLst>
          </p:cNvPr>
          <p:cNvSpPr txBox="1"/>
          <p:nvPr/>
        </p:nvSpPr>
        <p:spPr>
          <a:xfrm>
            <a:off x="4759457" y="915320"/>
            <a:ext cx="397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LES CODES APE CONCERNES</a:t>
            </a:r>
          </a:p>
        </p:txBody>
      </p:sp>
    </p:spTree>
    <p:extLst>
      <p:ext uri="{BB962C8B-B14F-4D97-AF65-F5344CB8AC3E}">
        <p14:creationId xmlns:p14="http://schemas.microsoft.com/office/powerpoint/2010/main" val="95117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AADA58A-A908-4D9D-A794-3ABFD49DA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30730"/>
              </p:ext>
            </p:extLst>
          </p:nvPr>
        </p:nvGraphicFramePr>
        <p:xfrm>
          <a:off x="619760" y="1879600"/>
          <a:ext cx="11125200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AAA925B-26E6-4A23-A70B-B82194433717}"/>
              </a:ext>
            </a:extLst>
          </p:cNvPr>
          <p:cNvSpPr txBox="1"/>
          <p:nvPr/>
        </p:nvSpPr>
        <p:spPr>
          <a:xfrm>
            <a:off x="7345501" y="1606930"/>
            <a:ext cx="138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OUI – 77%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DEF1DB63-F85E-4AA5-ACC9-1981889FA0A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47E9127-00AB-46E6-8B02-E698BD6B71B3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699686A-6AD6-4AF3-AF7C-4F49548272A3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18" name="Picture 4" descr="Color 36 - Notre label Imprim'Luxe">
                <a:extLst>
                  <a:ext uri="{FF2B5EF4-FFF2-40B4-BE49-F238E27FC236}">
                    <a16:creationId xmlns:a16="http://schemas.microsoft.com/office/drawing/2014/main" id="{F51730E3-93A2-42A2-A4CD-7B50061CF6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C3C1AB5-579C-49CF-949B-932BDEFC7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20" name="Picture 8" descr="Accueil - Le Club du Digital Media">
                <a:extLst>
                  <a:ext uri="{FF2B5EF4-FFF2-40B4-BE49-F238E27FC236}">
                    <a16:creationId xmlns:a16="http://schemas.microsoft.com/office/drawing/2014/main" id="{65C0E2F2-F326-4BD6-8110-CA01320207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logo-e-vision | ADD Pub">
                <a:extLst>
                  <a:ext uri="{FF2B5EF4-FFF2-40B4-BE49-F238E27FC236}">
                    <a16:creationId xmlns:a16="http://schemas.microsoft.com/office/drawing/2014/main" id="{EEAD8B84-8A8C-46FA-A4E0-36A92A33C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77236515-87A9-4A22-84A6-7EDB05DBA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3709797-3B99-4412-A4F6-C6EEEBC7D4AB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3F74571-8803-4111-8968-42714387AE84}"/>
              </a:ext>
            </a:extLst>
          </p:cNvPr>
          <p:cNvSpPr/>
          <p:nvPr/>
        </p:nvSpPr>
        <p:spPr>
          <a:xfrm>
            <a:off x="4630697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20E6EA-678C-46CA-AC73-F5A11809A97A}"/>
              </a:ext>
            </a:extLst>
          </p:cNvPr>
          <p:cNvSpPr txBox="1"/>
          <p:nvPr/>
        </p:nvSpPr>
        <p:spPr>
          <a:xfrm>
            <a:off x="3187289" y="912158"/>
            <a:ext cx="8865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LA HAUSSE DES MATIERES IMPACTE VOTRE ACTIVITE ?</a:t>
            </a:r>
          </a:p>
        </p:txBody>
      </p:sp>
    </p:spTree>
    <p:extLst>
      <p:ext uri="{BB962C8B-B14F-4D97-AF65-F5344CB8AC3E}">
        <p14:creationId xmlns:p14="http://schemas.microsoft.com/office/powerpoint/2010/main" val="84810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Graphique 4">
                <a:extLst>
                  <a:ext uri="{FF2B5EF4-FFF2-40B4-BE49-F238E27FC236}">
                    <a16:creationId xmlns:a16="http://schemas.microsoft.com/office/drawing/2014/main" id="{F0E6E884-A818-454F-9307-1768668F126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64827053"/>
                  </p:ext>
                </p:extLst>
              </p:nvPr>
            </p:nvGraphicFramePr>
            <p:xfrm>
              <a:off x="538480" y="1686560"/>
              <a:ext cx="11115040" cy="49987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phique 4">
                <a:extLst>
                  <a:ext uri="{FF2B5EF4-FFF2-40B4-BE49-F238E27FC236}">
                    <a16:creationId xmlns:a16="http://schemas.microsoft.com/office/drawing/2014/main" id="{F0E6E884-A818-454F-9307-1768668F12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480" y="1686560"/>
                <a:ext cx="11115040" cy="4998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16CE0A4-C564-4516-BC06-D20FC319122E}"/>
              </a:ext>
            </a:extLst>
          </p:cNvPr>
          <p:cNvSpPr txBox="1"/>
          <p:nvPr/>
        </p:nvSpPr>
        <p:spPr>
          <a:xfrm>
            <a:off x="7849186" y="400125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1%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86DE87-8F77-4107-AC3A-9BFCC324498D}"/>
              </a:ext>
            </a:extLst>
          </p:cNvPr>
          <p:cNvSpPr txBox="1"/>
          <p:nvPr/>
        </p:nvSpPr>
        <p:spPr>
          <a:xfrm>
            <a:off x="7813040" y="609421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1%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478A2D99-F6CE-48A1-A622-A63EAAD766F3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0DDA19-5248-4C22-973D-F3C92A901CED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F6349B6-2D70-4E65-B537-C5D35BBF3627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21" name="Picture 4" descr="Color 36 - Notre label Imprim'Luxe">
                <a:extLst>
                  <a:ext uri="{FF2B5EF4-FFF2-40B4-BE49-F238E27FC236}">
                    <a16:creationId xmlns:a16="http://schemas.microsoft.com/office/drawing/2014/main" id="{8309FD99-49A8-4BAE-8781-4FC55D8C45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6AAA14D7-B864-4634-AD80-4786389AB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23" name="Picture 8" descr="Accueil - Le Club du Digital Media">
                <a:extLst>
                  <a:ext uri="{FF2B5EF4-FFF2-40B4-BE49-F238E27FC236}">
                    <a16:creationId xmlns:a16="http://schemas.microsoft.com/office/drawing/2014/main" id="{8E6AD745-5B52-4544-9A51-AF7A11C4FE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logo-e-vision | ADD Pub">
                <a:extLst>
                  <a:ext uri="{FF2B5EF4-FFF2-40B4-BE49-F238E27FC236}">
                    <a16:creationId xmlns:a16="http://schemas.microsoft.com/office/drawing/2014/main" id="{2FBDFC74-7256-47D4-91D9-074EF677A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4EDA359B-1655-4598-961F-494202A5E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C0A183B-856D-4430-9FFA-FC0DB72466CD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0B562B8-4D76-4EB6-AE53-1F8F7C2C95AF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D18860-F582-41F4-BF14-7760396E6172}"/>
              </a:ext>
            </a:extLst>
          </p:cNvPr>
          <p:cNvSpPr txBox="1"/>
          <p:nvPr/>
        </p:nvSpPr>
        <p:spPr>
          <a:xfrm>
            <a:off x="4630696" y="898666"/>
            <a:ext cx="9758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SUR QUELS CRITÈRES MESUREZ-VOUS CES IMPACTS ?</a:t>
            </a:r>
          </a:p>
        </p:txBody>
      </p:sp>
    </p:spTree>
    <p:extLst>
      <p:ext uri="{BB962C8B-B14F-4D97-AF65-F5344CB8AC3E}">
        <p14:creationId xmlns:p14="http://schemas.microsoft.com/office/powerpoint/2010/main" val="35962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5618571-F661-461D-A951-B2EBBD8F8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570333"/>
              </p:ext>
            </p:extLst>
          </p:nvPr>
        </p:nvGraphicFramePr>
        <p:xfrm>
          <a:off x="609600" y="1789471"/>
          <a:ext cx="11176000" cy="466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11">
            <a:extLst>
              <a:ext uri="{FF2B5EF4-FFF2-40B4-BE49-F238E27FC236}">
                <a16:creationId xmlns:a16="http://schemas.microsoft.com/office/drawing/2014/main" id="{4A6FAF37-E614-41A2-8A60-04746BAA9F53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575DA7E-80F2-4322-AE0B-576729489979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297E23A-2B9F-4A0A-9396-96C73727E2F9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19" name="Picture 4" descr="Color 36 - Notre label Imprim'Luxe">
                <a:extLst>
                  <a:ext uri="{FF2B5EF4-FFF2-40B4-BE49-F238E27FC236}">
                    <a16:creationId xmlns:a16="http://schemas.microsoft.com/office/drawing/2014/main" id="{6F188834-8D3B-4334-BB2F-01DEB8A78C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8DFCA6F0-B04E-4275-B8FE-E724B0DE3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21" name="Picture 8" descr="Accueil - Le Club du Digital Media">
                <a:extLst>
                  <a:ext uri="{FF2B5EF4-FFF2-40B4-BE49-F238E27FC236}">
                    <a16:creationId xmlns:a16="http://schemas.microsoft.com/office/drawing/2014/main" id="{58CB8B36-B56C-4462-9A0C-4FFC3C65A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logo-e-vision | ADD Pub">
                <a:extLst>
                  <a:ext uri="{FF2B5EF4-FFF2-40B4-BE49-F238E27FC236}">
                    <a16:creationId xmlns:a16="http://schemas.microsoft.com/office/drawing/2014/main" id="{EA381A3F-3DFB-4A34-B7AC-975F7B2CBA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06E417B1-EF0C-4395-893B-9C4DEA549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09B238D-0384-4443-80FC-E478B45D49E0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F1D970-08DE-4201-A8A6-6480135578A7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89D608-8092-4314-BFDF-DD67AC09B499}"/>
              </a:ext>
            </a:extLst>
          </p:cNvPr>
          <p:cNvSpPr txBox="1"/>
          <p:nvPr/>
        </p:nvSpPr>
        <p:spPr>
          <a:xfrm>
            <a:off x="4630697" y="936755"/>
            <a:ext cx="119253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À COMBIEN ESTIMEZ-VOUS LES RETARDS LIES AU MANQUE DE MATERIAUX ?</a:t>
            </a:r>
          </a:p>
        </p:txBody>
      </p:sp>
    </p:spTree>
    <p:extLst>
      <p:ext uri="{BB962C8B-B14F-4D97-AF65-F5344CB8AC3E}">
        <p14:creationId xmlns:p14="http://schemas.microsoft.com/office/powerpoint/2010/main" val="2630377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7DB7D34-0F0E-4C4B-A39C-149456FC9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183809"/>
              </p:ext>
            </p:extLst>
          </p:nvPr>
        </p:nvGraphicFramePr>
        <p:xfrm>
          <a:off x="471948" y="1579880"/>
          <a:ext cx="10947892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11">
            <a:extLst>
              <a:ext uri="{FF2B5EF4-FFF2-40B4-BE49-F238E27FC236}">
                <a16:creationId xmlns:a16="http://schemas.microsoft.com/office/drawing/2014/main" id="{126D6BEE-F353-4179-ADE8-1F64E0414E21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8B2170-406A-46CB-B5F6-E8603DBE32A3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C978B89B-746D-4C24-B16F-9BA833F3C417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9" name="Picture 4" descr="Color 36 - Notre label Imprim'Luxe">
                <a:extLst>
                  <a:ext uri="{FF2B5EF4-FFF2-40B4-BE49-F238E27FC236}">
                    <a16:creationId xmlns:a16="http://schemas.microsoft.com/office/drawing/2014/main" id="{EAE297A7-B971-4ACD-887A-102622808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8F83739A-8736-41BE-8ACD-F03E33F84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1" name="Picture 8" descr="Accueil - Le Club du Digital Media">
                <a:extLst>
                  <a:ext uri="{FF2B5EF4-FFF2-40B4-BE49-F238E27FC236}">
                    <a16:creationId xmlns:a16="http://schemas.microsoft.com/office/drawing/2014/main" id="{E5D5052D-616E-4647-96F0-01B109705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logo-e-vision | ADD Pub">
                <a:extLst>
                  <a:ext uri="{FF2B5EF4-FFF2-40B4-BE49-F238E27FC236}">
                    <a16:creationId xmlns:a16="http://schemas.microsoft.com/office/drawing/2014/main" id="{FCA958E6-6E51-40FC-BEFC-3439D3710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93819C69-2B28-4279-B668-61CB31150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3405998-EAC9-4DC9-AF21-AA12EA033703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13F5F01-D2BA-461E-8F00-2BB62EECBF29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3E4AC5-1DA9-4AE4-9828-58218E0B94B9}"/>
              </a:ext>
            </a:extLst>
          </p:cNvPr>
          <p:cNvSpPr txBox="1"/>
          <p:nvPr/>
        </p:nvSpPr>
        <p:spPr>
          <a:xfrm>
            <a:off x="4630697" y="915320"/>
            <a:ext cx="10444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COMMENT CELA SE TRADUIT-IL DANS VOTRE ACTIVITÉ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CF1A52-1FEE-4D79-AD22-501233B8ABB0}"/>
              </a:ext>
            </a:extLst>
          </p:cNvPr>
          <p:cNvSpPr txBox="1"/>
          <p:nvPr/>
        </p:nvSpPr>
        <p:spPr>
          <a:xfrm>
            <a:off x="6990735" y="1579880"/>
            <a:ext cx="4945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2/3 sans répercussion / prix clients</a:t>
            </a:r>
          </a:p>
          <a:p>
            <a:r>
              <a:rPr lang="fr-FR" sz="2000" b="1" dirty="0">
                <a:solidFill>
                  <a:srgbClr val="0070C0"/>
                </a:solidFill>
              </a:rPr>
              <a:t>1/3 avec répercussion / prix clients</a:t>
            </a:r>
          </a:p>
        </p:txBody>
      </p:sp>
    </p:spTree>
    <p:extLst>
      <p:ext uri="{BB962C8B-B14F-4D97-AF65-F5344CB8AC3E}">
        <p14:creationId xmlns:p14="http://schemas.microsoft.com/office/powerpoint/2010/main" val="254193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904E1D1-C5B2-4C3D-B52E-6F86715CB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97718"/>
              </p:ext>
            </p:extLst>
          </p:nvPr>
        </p:nvGraphicFramePr>
        <p:xfrm>
          <a:off x="294639" y="1730477"/>
          <a:ext cx="11395915" cy="463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utoShape 11">
            <a:extLst>
              <a:ext uri="{FF2B5EF4-FFF2-40B4-BE49-F238E27FC236}">
                <a16:creationId xmlns:a16="http://schemas.microsoft.com/office/drawing/2014/main" id="{58FA9676-655B-4FD2-A04F-9C5679B64954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D9D3FCD-7537-43A6-8AF3-D97E8117A805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C62F8F0-2076-42E8-8434-A7114EFBE108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10" name="Picture 4" descr="Color 36 - Notre label Imprim'Luxe">
                <a:extLst>
                  <a:ext uri="{FF2B5EF4-FFF2-40B4-BE49-F238E27FC236}">
                    <a16:creationId xmlns:a16="http://schemas.microsoft.com/office/drawing/2014/main" id="{A7FFC4E8-F81C-4B18-96AE-8409F0F6DA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5FEB22CC-2034-45B3-AB42-CFD4488C5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2" name="Picture 8" descr="Accueil - Le Club du Digital Media">
                <a:extLst>
                  <a:ext uri="{FF2B5EF4-FFF2-40B4-BE49-F238E27FC236}">
                    <a16:creationId xmlns:a16="http://schemas.microsoft.com/office/drawing/2014/main" id="{E0C21876-1A52-4A40-8D58-06965AA4F3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logo-e-vision | ADD Pub">
                <a:extLst>
                  <a:ext uri="{FF2B5EF4-FFF2-40B4-BE49-F238E27FC236}">
                    <a16:creationId xmlns:a16="http://schemas.microsoft.com/office/drawing/2014/main" id="{1ABEF64A-BAE1-4CFA-9069-C2244FEAD0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50C1A2A-D291-4423-8686-EFB5EDA68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C41EAE6-13B6-4516-A23C-9CB18CB9DF13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11D52-3774-4876-8722-8D966079BC9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89D608-8092-4314-BFDF-DD67AC09B499}"/>
              </a:ext>
            </a:extLst>
          </p:cNvPr>
          <p:cNvSpPr txBox="1"/>
          <p:nvPr/>
        </p:nvSpPr>
        <p:spPr>
          <a:xfrm>
            <a:off x="4630697" y="956319"/>
            <a:ext cx="972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IMPORTANCE D’UTILISATION DES MATERIAUX DANS LES FABRICATIONS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1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286DE87-8F77-4107-AC3A-9BFCC324498D}"/>
              </a:ext>
            </a:extLst>
          </p:cNvPr>
          <p:cNvSpPr txBox="1"/>
          <p:nvPr/>
        </p:nvSpPr>
        <p:spPr>
          <a:xfrm>
            <a:off x="8469869" y="58605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A2ACA0-5873-4C97-A184-ADE7BDAC9B73}"/>
              </a:ext>
            </a:extLst>
          </p:cNvPr>
          <p:cNvSpPr txBox="1"/>
          <p:nvPr/>
        </p:nvSpPr>
        <p:spPr>
          <a:xfrm>
            <a:off x="9967469" y="1781532"/>
            <a:ext cx="1232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5-10%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30D1C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76C288-2D27-48B0-897B-059CFBB76F41}"/>
              </a:ext>
            </a:extLst>
          </p:cNvPr>
          <p:cNvSpPr txBox="1"/>
          <p:nvPr/>
        </p:nvSpPr>
        <p:spPr>
          <a:xfrm>
            <a:off x="9492594" y="2395101"/>
            <a:ext cx="21457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KAPA fix, line, plast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KAPA tech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PP alvéolaire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Mandrin carton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Carton emballage Tape 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Arial"/>
              </a:rPr>
              <a:t>Transport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9F3420-A031-43A6-B21F-1547A2BF7DBD}"/>
              </a:ext>
            </a:extLst>
          </p:cNvPr>
          <p:cNvSpPr txBox="1"/>
          <p:nvPr/>
        </p:nvSpPr>
        <p:spPr>
          <a:xfrm>
            <a:off x="3395819" y="1781532"/>
            <a:ext cx="1746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20-50%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30D1C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FBC3BF-FD14-4466-98F5-B5E4D5FD562A}"/>
              </a:ext>
            </a:extLst>
          </p:cNvPr>
          <p:cNvSpPr txBox="1"/>
          <p:nvPr/>
        </p:nvSpPr>
        <p:spPr>
          <a:xfrm>
            <a:off x="3109553" y="2395101"/>
            <a:ext cx="19196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Aluminium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sand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Alu anodisé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Bois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Bois brut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Bois mélaminé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Bois stratifié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PVC rigide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C57BF-9FE5-4B4E-BAAF-EA73474D1702}"/>
              </a:ext>
            </a:extLst>
          </p:cNvPr>
          <p:cNvSpPr/>
          <p:nvPr/>
        </p:nvSpPr>
        <p:spPr>
          <a:xfrm>
            <a:off x="860029" y="2307119"/>
            <a:ext cx="1341121" cy="13073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4A923C-6BFF-4000-B076-6A1F37D078B6}"/>
              </a:ext>
            </a:extLst>
          </p:cNvPr>
          <p:cNvSpPr txBox="1"/>
          <p:nvPr/>
        </p:nvSpPr>
        <p:spPr>
          <a:xfrm>
            <a:off x="1059659" y="2395101"/>
            <a:ext cx="1012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Acier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15C778-B6EE-4065-BF74-115E4B29F259}"/>
              </a:ext>
            </a:extLst>
          </p:cNvPr>
          <p:cNvSpPr txBox="1"/>
          <p:nvPr/>
        </p:nvSpPr>
        <p:spPr>
          <a:xfrm>
            <a:off x="1188763" y="1781532"/>
            <a:ext cx="1497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&gt;50%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30D1C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D28C25F-B5AE-4827-B54A-694EA46AC760}"/>
              </a:ext>
            </a:extLst>
          </p:cNvPr>
          <p:cNvSpPr txBox="1"/>
          <p:nvPr/>
        </p:nvSpPr>
        <p:spPr>
          <a:xfrm>
            <a:off x="6604952" y="1781532"/>
            <a:ext cx="1746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10-20%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E30D1C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30D1C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C78EE8-51A8-4218-A52F-5CF7A93610D3}"/>
              </a:ext>
            </a:extLst>
          </p:cNvPr>
          <p:cNvSpPr txBox="1"/>
          <p:nvPr/>
        </p:nvSpPr>
        <p:spPr>
          <a:xfrm>
            <a:off x="5847544" y="2395101"/>
            <a:ext cx="25393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liquide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Composites aluminium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Dibon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Dilite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E-Basic...)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Ecran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Papier / Carton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PC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PET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PETG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Players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PMMA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PP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PP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expansé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Produits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électroniques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PVC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expansé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Toile PVC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PVC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expansé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- 2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Vinyle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adhésif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90FCE8-4703-4360-990F-3B733B26BEDF}"/>
              </a:ext>
            </a:extLst>
          </p:cNvPr>
          <p:cNvSpPr/>
          <p:nvPr/>
        </p:nvSpPr>
        <p:spPr>
          <a:xfrm>
            <a:off x="2889956" y="2307117"/>
            <a:ext cx="2057963" cy="19326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24A3C-196C-4E2A-A164-FA9C1BCDB007}"/>
              </a:ext>
            </a:extLst>
          </p:cNvPr>
          <p:cNvSpPr/>
          <p:nvPr/>
        </p:nvSpPr>
        <p:spPr>
          <a:xfrm>
            <a:off x="5652794" y="2307116"/>
            <a:ext cx="3084805" cy="40583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427767-CCBF-4571-AF14-7D4B66E101EB}"/>
              </a:ext>
            </a:extLst>
          </p:cNvPr>
          <p:cNvSpPr/>
          <p:nvPr/>
        </p:nvSpPr>
        <p:spPr>
          <a:xfrm>
            <a:off x="9411313" y="2307115"/>
            <a:ext cx="1991778" cy="2361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DB046839-377B-4C51-B264-8F5C027A8ED2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088049B-876A-4798-9F33-B2A02D2F080F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A23ED9D-F0C4-4763-8EE7-85D5BF3D5356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26" name="Picture 4" descr="Color 36 - Notre label Imprim'Luxe">
                <a:extLst>
                  <a:ext uri="{FF2B5EF4-FFF2-40B4-BE49-F238E27FC236}">
                    <a16:creationId xmlns:a16="http://schemas.microsoft.com/office/drawing/2014/main" id="{FF6470D1-F251-444E-858B-D9992B426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D2AC6C71-45ED-48FB-B134-8BABC0CE7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28" name="Picture 8" descr="Accueil - Le Club du Digital Media">
                <a:extLst>
                  <a:ext uri="{FF2B5EF4-FFF2-40B4-BE49-F238E27FC236}">
                    <a16:creationId xmlns:a16="http://schemas.microsoft.com/office/drawing/2014/main" id="{330BE2C5-E150-4115-93BF-B50BA3D98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logo-e-vision | ADD Pub">
                <a:extLst>
                  <a:ext uri="{FF2B5EF4-FFF2-40B4-BE49-F238E27FC236}">
                    <a16:creationId xmlns:a16="http://schemas.microsoft.com/office/drawing/2014/main" id="{8AC705A5-45D3-452F-88CF-F5A5A9F12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0011E078-D397-4008-AAA6-CAFCEB15A3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562D519-E5D2-4386-A3D3-56AED0CCAC3C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573B13F-8973-4BEA-A396-70668049F27B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D18860-F582-41F4-BF14-7760396E6172}"/>
              </a:ext>
            </a:extLst>
          </p:cNvPr>
          <p:cNvSpPr txBox="1"/>
          <p:nvPr/>
        </p:nvSpPr>
        <p:spPr>
          <a:xfrm>
            <a:off x="4630697" y="949231"/>
            <a:ext cx="1119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ESTIMATION DU % DE HAUSSE DEPUIS 2019 DES MATERIAUX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2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AE262-7D6D-4642-BF93-8B1BFEA56141}"/>
              </a:ext>
            </a:extLst>
          </p:cNvPr>
          <p:cNvSpPr/>
          <p:nvPr/>
        </p:nvSpPr>
        <p:spPr>
          <a:xfrm>
            <a:off x="7142480" y="1014701"/>
            <a:ext cx="4937761" cy="56604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F2D39-7B91-470A-9EBD-19FF7E0972EC}"/>
              </a:ext>
            </a:extLst>
          </p:cNvPr>
          <p:cNvSpPr/>
          <p:nvPr/>
        </p:nvSpPr>
        <p:spPr>
          <a:xfrm>
            <a:off x="111760" y="1014701"/>
            <a:ext cx="6502400" cy="56604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230447B-C76C-4E60-975D-1931249F3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051013"/>
              </p:ext>
            </p:extLst>
          </p:nvPr>
        </p:nvGraphicFramePr>
        <p:xfrm>
          <a:off x="111759" y="2245011"/>
          <a:ext cx="6502400" cy="421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6CCF8AA-9FFA-4B2D-A611-5C31F9874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614823"/>
              </p:ext>
            </p:extLst>
          </p:nvPr>
        </p:nvGraphicFramePr>
        <p:xfrm>
          <a:off x="6786880" y="2121743"/>
          <a:ext cx="5648960" cy="468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11">
            <a:extLst>
              <a:ext uri="{FF2B5EF4-FFF2-40B4-BE49-F238E27FC236}">
                <a16:creationId xmlns:a16="http://schemas.microsoft.com/office/drawing/2014/main" id="{7BA8FAD8-9E5D-4286-BE9E-C50234FE4A3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174DCB6-A01A-4A80-ADFC-8DAFFE3543E3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004008FA-47CF-4957-B5F9-13EA09558322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14" name="Picture 4" descr="Color 36 - Notre label Imprim'Luxe">
                <a:extLst>
                  <a:ext uri="{FF2B5EF4-FFF2-40B4-BE49-F238E27FC236}">
                    <a16:creationId xmlns:a16="http://schemas.microsoft.com/office/drawing/2014/main" id="{F549FDD5-9727-4AD8-9223-7411E0961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2D99D8B8-EC6B-43EB-8245-902787C15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6" name="Picture 8" descr="Accueil - Le Club du Digital Media">
                <a:extLst>
                  <a:ext uri="{FF2B5EF4-FFF2-40B4-BE49-F238E27FC236}">
                    <a16:creationId xmlns:a16="http://schemas.microsoft.com/office/drawing/2014/main" id="{7E1F241E-E122-4FF5-9134-E3E26E551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logo-e-vision | ADD Pub">
                <a:extLst>
                  <a:ext uri="{FF2B5EF4-FFF2-40B4-BE49-F238E27FC236}">
                    <a16:creationId xmlns:a16="http://schemas.microsoft.com/office/drawing/2014/main" id="{11358764-3C96-47D5-8165-2188145D5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6C7B6317-FECC-44E0-AC57-4848536C4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CC54329-D4B3-49AA-96BA-D122C80A9D6A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38716F6-BDBD-460B-AB25-914478A3DBA4}"/>
              </a:ext>
            </a:extLst>
          </p:cNvPr>
          <p:cNvSpPr/>
          <p:nvPr/>
        </p:nvSpPr>
        <p:spPr>
          <a:xfrm>
            <a:off x="494505" y="1282570"/>
            <a:ext cx="5892800" cy="605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642A57-9AA6-4DE4-BE90-8855873327AD}"/>
              </a:ext>
            </a:extLst>
          </p:cNvPr>
          <p:cNvSpPr txBox="1"/>
          <p:nvPr/>
        </p:nvSpPr>
        <p:spPr>
          <a:xfrm>
            <a:off x="375920" y="1293614"/>
            <a:ext cx="589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AVEZ-VOUS EU UNE COMMUNICATION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AUPRÈS DE VOS CLIENTS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926DB7-203F-421B-BDBC-2762C9511A4E}"/>
              </a:ext>
            </a:extLst>
          </p:cNvPr>
          <p:cNvSpPr/>
          <p:nvPr/>
        </p:nvSpPr>
        <p:spPr>
          <a:xfrm>
            <a:off x="7319380" y="1266715"/>
            <a:ext cx="4588544" cy="605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62EE09C-1BFB-44D9-BAFE-53CBCB98F32E}"/>
              </a:ext>
            </a:extLst>
          </p:cNvPr>
          <p:cNvSpPr txBox="1"/>
          <p:nvPr/>
        </p:nvSpPr>
        <p:spPr>
          <a:xfrm>
            <a:off x="7030720" y="1293614"/>
            <a:ext cx="540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VOS CLIENTS ONT-ILS PRIS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EN COMPTE CETTE SITUATION</a:t>
            </a:r>
          </a:p>
        </p:txBody>
      </p:sp>
    </p:spTree>
    <p:extLst>
      <p:ext uri="{BB962C8B-B14F-4D97-AF65-F5344CB8AC3E}">
        <p14:creationId xmlns:p14="http://schemas.microsoft.com/office/powerpoint/2010/main" val="11761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897BBA5-9D59-4F37-8B69-659E8850D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11180"/>
              </p:ext>
            </p:extLst>
          </p:nvPr>
        </p:nvGraphicFramePr>
        <p:xfrm>
          <a:off x="390525" y="1847850"/>
          <a:ext cx="11618595" cy="47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11">
            <a:extLst>
              <a:ext uri="{FF2B5EF4-FFF2-40B4-BE49-F238E27FC236}">
                <a16:creationId xmlns:a16="http://schemas.microsoft.com/office/drawing/2014/main" id="{D2BBE872-AB53-4990-9B43-CA3CF59D5B07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0DEC1EE-1732-4FC7-A9F7-5658E0A1508A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7B335AB-06E8-4985-A91E-4725B20DB78E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9" name="Picture 4" descr="Color 36 - Notre label Imprim'Luxe">
                <a:extLst>
                  <a:ext uri="{FF2B5EF4-FFF2-40B4-BE49-F238E27FC236}">
                    <a16:creationId xmlns:a16="http://schemas.microsoft.com/office/drawing/2014/main" id="{75189B4A-F6BE-4492-A078-BE2D494B30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4547072B-7F51-4425-AE01-F5DF0B118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1" name="Picture 8" descr="Accueil - Le Club du Digital Media">
                <a:extLst>
                  <a:ext uri="{FF2B5EF4-FFF2-40B4-BE49-F238E27FC236}">
                    <a16:creationId xmlns:a16="http://schemas.microsoft.com/office/drawing/2014/main" id="{B9FFF0CE-1856-486A-B511-4FF9C56DC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logo-e-vision | ADD Pub">
                <a:extLst>
                  <a:ext uri="{FF2B5EF4-FFF2-40B4-BE49-F238E27FC236}">
                    <a16:creationId xmlns:a16="http://schemas.microsoft.com/office/drawing/2014/main" id="{8BA89863-1521-4B2E-9238-6CC2D5F3D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D583F9BA-735A-4C4F-9A23-5DB4B434D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2CBE2FC-8732-4CB2-959E-DA91A3A5960F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E65E1BD-9A51-49FA-857A-731F0C2798AD}"/>
              </a:ext>
            </a:extLst>
          </p:cNvPr>
          <p:cNvSpPr/>
          <p:nvPr/>
        </p:nvSpPr>
        <p:spPr>
          <a:xfrm>
            <a:off x="4630698" y="875697"/>
            <a:ext cx="7955002" cy="674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31AA9E-A637-405B-8DDC-E8789E5512DC}"/>
              </a:ext>
            </a:extLst>
          </p:cNvPr>
          <p:cNvSpPr txBox="1"/>
          <p:nvPr/>
        </p:nvSpPr>
        <p:spPr>
          <a:xfrm>
            <a:off x="4741904" y="893928"/>
            <a:ext cx="7005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QU'ATTENDEZ-VOUS DE LA PART DE VOS CLIENTS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POUR VOUS SOUTENIR DANS CETTE PERIODE ?</a:t>
            </a:r>
          </a:p>
        </p:txBody>
      </p:sp>
    </p:spTree>
    <p:extLst>
      <p:ext uri="{BB962C8B-B14F-4D97-AF65-F5344CB8AC3E}">
        <p14:creationId xmlns:p14="http://schemas.microsoft.com/office/powerpoint/2010/main" val="69039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B34FF9E-E953-491E-A490-2F60C8898F5E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79C5F2D3-9746-4840-9C39-1648EA56F9BC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8" name="Picture 4" descr="Color 36 - Notre label Imprim'Luxe">
                <a:extLst>
                  <a:ext uri="{FF2B5EF4-FFF2-40B4-BE49-F238E27FC236}">
                    <a16:creationId xmlns:a16="http://schemas.microsoft.com/office/drawing/2014/main" id="{E1F0B8AD-C376-468E-96FF-810747641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0ED7F84D-25E2-43BC-826F-1C2688479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10" name="Picture 8" descr="Accueil - Le Club du Digital Media">
                <a:extLst>
                  <a:ext uri="{FF2B5EF4-FFF2-40B4-BE49-F238E27FC236}">
                    <a16:creationId xmlns:a16="http://schemas.microsoft.com/office/drawing/2014/main" id="{84832663-F94F-4322-98ED-A1945AD46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logo-e-vision | ADD Pub">
                <a:extLst>
                  <a:ext uri="{FF2B5EF4-FFF2-40B4-BE49-F238E27FC236}">
                    <a16:creationId xmlns:a16="http://schemas.microsoft.com/office/drawing/2014/main" id="{5944C904-EB24-4F40-B47C-2AA812910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35A7430F-8B70-4C7B-B8C6-C312924E0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3575721-B0F3-4F02-A1C4-9A74FE7CF995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A954B-BE18-4198-89D3-30A8D80C846B}"/>
              </a:ext>
            </a:extLst>
          </p:cNvPr>
          <p:cNvSpPr/>
          <p:nvPr/>
        </p:nvSpPr>
        <p:spPr>
          <a:xfrm>
            <a:off x="4630698" y="875697"/>
            <a:ext cx="7955002" cy="674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73868FE-5C35-42D8-A253-6AB59A75D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185382"/>
              </p:ext>
            </p:extLst>
          </p:nvPr>
        </p:nvGraphicFramePr>
        <p:xfrm>
          <a:off x="457200" y="1857375"/>
          <a:ext cx="11176000" cy="490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AutoShape 11">
            <a:extLst>
              <a:ext uri="{FF2B5EF4-FFF2-40B4-BE49-F238E27FC236}">
                <a16:creationId xmlns:a16="http://schemas.microsoft.com/office/drawing/2014/main" id="{1BD7AD28-C410-4507-9390-081F54382E5B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A32984A-3572-4A03-BDBD-06FBFB4464A7}"/>
              </a:ext>
            </a:extLst>
          </p:cNvPr>
          <p:cNvSpPr txBox="1"/>
          <p:nvPr/>
        </p:nvSpPr>
        <p:spPr>
          <a:xfrm>
            <a:off x="4630697" y="952007"/>
            <a:ext cx="6265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QU'ATTENDEZ-VOUS DE LA PART DE VOTRE 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 PROFESSIONNELLE ?</a:t>
            </a:r>
          </a:p>
        </p:txBody>
      </p:sp>
    </p:spTree>
    <p:extLst>
      <p:ext uri="{BB962C8B-B14F-4D97-AF65-F5344CB8AC3E}">
        <p14:creationId xmlns:p14="http://schemas.microsoft.com/office/powerpoint/2010/main" val="206717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2E9F6A-1F01-41C2-8B49-8BB3C6B83EF3}"/>
              </a:ext>
            </a:extLst>
          </p:cNvPr>
          <p:cNvSpPr/>
          <p:nvPr/>
        </p:nvSpPr>
        <p:spPr>
          <a:xfrm>
            <a:off x="7482235" y="4168130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&lt;&lt;&lt;&lt;&lt;&lt;&lt;&lt;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EC5DF2-4399-4212-B976-7F576540F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8" y="4836157"/>
            <a:ext cx="1641880" cy="7806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405E0B-A4E4-4A00-B139-3C5B3BCB5BA1}"/>
              </a:ext>
            </a:extLst>
          </p:cNvPr>
          <p:cNvSpPr/>
          <p:nvPr/>
        </p:nvSpPr>
        <p:spPr>
          <a:xfrm>
            <a:off x="3766736" y="1879242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5EBA45-ABA1-4A0B-923B-E49D23BF10B8}"/>
              </a:ext>
            </a:extLst>
          </p:cNvPr>
          <p:cNvSpPr/>
          <p:nvPr/>
        </p:nvSpPr>
        <p:spPr>
          <a:xfrm>
            <a:off x="6193607" y="1881683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1F802-3266-4DBF-A579-172528259D59}"/>
              </a:ext>
            </a:extLst>
          </p:cNvPr>
          <p:cNvSpPr/>
          <p:nvPr/>
        </p:nvSpPr>
        <p:spPr>
          <a:xfrm>
            <a:off x="4709766" y="4173218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668E1-BA6C-4E2F-B2AF-E5D5C0E06E97}"/>
              </a:ext>
            </a:extLst>
          </p:cNvPr>
          <p:cNvSpPr/>
          <p:nvPr/>
        </p:nvSpPr>
        <p:spPr>
          <a:xfrm>
            <a:off x="2112905" y="4168130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8" descr="Accueil - Le Club du Digital Media">
            <a:extLst>
              <a:ext uri="{FF2B5EF4-FFF2-40B4-BE49-F238E27FC236}">
                <a16:creationId xmlns:a16="http://schemas.microsoft.com/office/drawing/2014/main" id="{1B9299F8-242E-4172-9F2B-82E89DFF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92" y="2508505"/>
            <a:ext cx="1374887" cy="6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ogo-e-vision | ADD Pub">
            <a:extLst>
              <a:ext uri="{FF2B5EF4-FFF2-40B4-BE49-F238E27FC236}">
                <a16:creationId xmlns:a16="http://schemas.microsoft.com/office/drawing/2014/main" id="{5CE745A8-947D-4DEE-BAB9-2690CF6F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22" y="2579794"/>
            <a:ext cx="1735792" cy="4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olor 36 - Notre label Imprim'Luxe">
            <a:extLst>
              <a:ext uri="{FF2B5EF4-FFF2-40B4-BE49-F238E27FC236}">
                <a16:creationId xmlns:a16="http://schemas.microsoft.com/office/drawing/2014/main" id="{C51D6FFE-9AE3-438D-8F6F-06EAACD3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08" y="4585349"/>
            <a:ext cx="1595115" cy="1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3B69A0D-B70E-4466-AF15-1E52F11F9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26" y="4836157"/>
            <a:ext cx="1547608" cy="56087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345837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8ABFA-7BCD-43B8-A01F-E48E3F2AE225}"/>
              </a:ext>
            </a:extLst>
          </p:cNvPr>
          <p:cNvSpPr/>
          <p:nvPr/>
        </p:nvSpPr>
        <p:spPr>
          <a:xfrm>
            <a:off x="-702332" y="0"/>
            <a:ext cx="1302565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282EE1E-46AA-4693-98C2-5ECBF8A5C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28800" y="2396811"/>
            <a:ext cx="12750800" cy="2064379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B36D145-407F-4B43-9165-500BBF9A226D}"/>
              </a:ext>
            </a:extLst>
          </p:cNvPr>
          <p:cNvSpPr txBox="1"/>
          <p:nvPr/>
        </p:nvSpPr>
        <p:spPr>
          <a:xfrm>
            <a:off x="-355600" y="2977594"/>
            <a:ext cx="11158805" cy="902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867" b="1" dirty="0">
                <a:solidFill>
                  <a:srgbClr val="FA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C9C66F-ED6D-477F-B532-B184DF461BC6}"/>
              </a:ext>
            </a:extLst>
          </p:cNvPr>
          <p:cNvSpPr/>
          <p:nvPr/>
        </p:nvSpPr>
        <p:spPr>
          <a:xfrm>
            <a:off x="-702332" y="5765801"/>
            <a:ext cx="13199132" cy="109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B6D2976-C38B-4BD0-A9D6-75C70A890128}"/>
              </a:ext>
            </a:extLst>
          </p:cNvPr>
          <p:cNvGrpSpPr/>
          <p:nvPr/>
        </p:nvGrpSpPr>
        <p:grpSpPr>
          <a:xfrm>
            <a:off x="2676613" y="5881983"/>
            <a:ext cx="6838774" cy="976017"/>
            <a:chOff x="7058079" y="31853"/>
            <a:chExt cx="4995134" cy="639427"/>
          </a:xfrm>
        </p:grpSpPr>
        <p:pic>
          <p:nvPicPr>
            <p:cNvPr id="10" name="Picture 4" descr="Color 36 - Notre label Imprim'Luxe">
              <a:extLst>
                <a:ext uri="{FF2B5EF4-FFF2-40B4-BE49-F238E27FC236}">
                  <a16:creationId xmlns:a16="http://schemas.microsoft.com/office/drawing/2014/main" id="{433391DF-107D-432B-A2BE-D48FF1E28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677" y="31853"/>
              <a:ext cx="965871" cy="63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C999A30-C0D2-4333-809C-7C4EB4BF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916" y="169831"/>
              <a:ext cx="812297" cy="386219"/>
            </a:xfrm>
            <a:prstGeom prst="rect">
              <a:avLst/>
            </a:prstGeom>
          </p:spPr>
        </p:pic>
        <p:pic>
          <p:nvPicPr>
            <p:cNvPr id="13" name="Picture 8" descr="Accueil - Le Club du Digital Media">
              <a:extLst>
                <a:ext uri="{FF2B5EF4-FFF2-40B4-BE49-F238E27FC236}">
                  <a16:creationId xmlns:a16="http://schemas.microsoft.com/office/drawing/2014/main" id="{FAA5549E-5633-410F-A0E7-A8A337026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79" y="141433"/>
              <a:ext cx="787486" cy="38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logo-e-vision | ADD Pub">
              <a:extLst>
                <a:ext uri="{FF2B5EF4-FFF2-40B4-BE49-F238E27FC236}">
                  <a16:creationId xmlns:a16="http://schemas.microsoft.com/office/drawing/2014/main" id="{3DB856E1-6D9F-4871-A26A-9414C8594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793" y="251334"/>
              <a:ext cx="860104" cy="20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F4B9E71-4F32-450F-826D-3967B6836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45" y="169831"/>
              <a:ext cx="908964" cy="329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0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05E0B-A4E4-4A00-B139-3C5B3BCB5BA1}"/>
              </a:ext>
            </a:extLst>
          </p:cNvPr>
          <p:cNvSpPr/>
          <p:nvPr/>
        </p:nvSpPr>
        <p:spPr>
          <a:xfrm>
            <a:off x="750975" y="2808944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8" descr="Accueil - Le Club du Digital Media">
            <a:extLst>
              <a:ext uri="{FF2B5EF4-FFF2-40B4-BE49-F238E27FC236}">
                <a16:creationId xmlns:a16="http://schemas.microsoft.com/office/drawing/2014/main" id="{1B9299F8-242E-4172-9F2B-82E89DFF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31" y="3438207"/>
            <a:ext cx="1374887" cy="6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A2FAC5-F12B-49C4-BA7D-639087205A2D}"/>
              </a:ext>
            </a:extLst>
          </p:cNvPr>
          <p:cNvSpPr txBox="1"/>
          <p:nvPr/>
        </p:nvSpPr>
        <p:spPr>
          <a:xfrm>
            <a:off x="3275731" y="2461502"/>
            <a:ext cx="83193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Créé en 2005, 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Club du Digital Media est le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réseau français de référence des professionnels de la communication sur écrans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Il regroupe l’ensemble des experts au service de la digitalisation d’espaces physiques, de l’expérience client et collaborateur.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mission du Club, qui fédère une cinquantaine de sociétés, est de favoriser les </a:t>
            </a:r>
            <a:r>
              <a:rPr lang="fr-F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opportunités business</a:t>
            </a:r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 développer l’</a:t>
            </a:r>
            <a:r>
              <a:rPr lang="fr-F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ses membres et de participer à la </a:t>
            </a:r>
            <a:r>
              <a:rPr lang="fr-F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croissance du marché</a:t>
            </a:r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fr-FR" dirty="0"/>
            </a:br>
            <a:endParaRPr lang="fr-FR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5EBA45-ABA1-4A0B-923B-E49D23BF10B8}"/>
              </a:ext>
            </a:extLst>
          </p:cNvPr>
          <p:cNvSpPr/>
          <p:nvPr/>
        </p:nvSpPr>
        <p:spPr>
          <a:xfrm>
            <a:off x="730164" y="2689870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6" descr="logo-e-vision | ADD Pub">
            <a:extLst>
              <a:ext uri="{FF2B5EF4-FFF2-40B4-BE49-F238E27FC236}">
                <a16:creationId xmlns:a16="http://schemas.microsoft.com/office/drawing/2014/main" id="{5CE745A8-947D-4DEE-BAB9-2690CF6F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79" y="3387981"/>
            <a:ext cx="1735792" cy="4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ABB25A-AACA-4A07-99AF-5D4C0D90CD4B}"/>
              </a:ext>
            </a:extLst>
          </p:cNvPr>
          <p:cNvSpPr txBox="1"/>
          <p:nvPr/>
        </p:nvSpPr>
        <p:spPr>
          <a:xfrm>
            <a:off x="3120079" y="2210761"/>
            <a:ext cx="80854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E-VISIONS rassemble plus de</a:t>
            </a: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400 entreprises du secteur de la communication visuelle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FR" b="0" i="0" dirty="0" err="1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enseignistes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0" i="0" dirty="0" err="1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signaléticiens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décorateurs graphistes, graveurs, professionnels du digital media, installateurs, bureaux d’étude, centres de formation et fournisseurs de ces métiers, répartis sur toute la France.</a:t>
            </a:r>
          </a:p>
          <a:p>
            <a:endParaRPr lang="fr-FR" dirty="0">
              <a:solidFill>
                <a:srgbClr val="3735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fr-FR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 MISSIONS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Représenter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les intérêts de la filière auprès de pouvoirs publics,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Défendre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le droit de pouvoir se signaler et être identifié,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Créer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un espace d’échange, source de progrès pour la filière,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Soutenir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le développement de l’activité économique,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Promouvoir 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métiers de la communication visuelle,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Former </a:t>
            </a:r>
            <a:r>
              <a:rPr lang="fr-FR" b="1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informer</a:t>
            </a:r>
            <a:r>
              <a:rPr lang="fr-FR" b="0" i="0" dirty="0">
                <a:solidFill>
                  <a:srgbClr val="37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les acteurs de la filière.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6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668E1-BA6C-4E2F-B2AF-E5D5C0E06E97}"/>
              </a:ext>
            </a:extLst>
          </p:cNvPr>
          <p:cNvSpPr/>
          <p:nvPr/>
        </p:nvSpPr>
        <p:spPr>
          <a:xfrm>
            <a:off x="779405" y="2808944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3B69A0D-B70E-4466-AF15-1E52F11F9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6" y="3476971"/>
            <a:ext cx="1547608" cy="56087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CF820B9-0796-43FF-9DCF-C1D62A87F00F}"/>
              </a:ext>
            </a:extLst>
          </p:cNvPr>
          <p:cNvSpPr txBox="1"/>
          <p:nvPr/>
        </p:nvSpPr>
        <p:spPr>
          <a:xfrm>
            <a:off x="3189345" y="1764154"/>
            <a:ext cx="82232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FESPA France, anciennement GPSF, rassemble depuis 1951 les professionnels de la sérigraphie, de l’impression numérique grand format et les </a:t>
            </a:r>
            <a:r>
              <a:rPr lang="fr-FR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médiapplicateurs</a:t>
            </a: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FR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Ces techniques sont de formidables outils au service de la créativité, du design, de la couleur dans des domaines d’applications variées et à forte valeur ajoutée. Pour répondre aux enjeux de nouveaux marchés, FESPA France réunit, au niveau national, des entreprises et des dirigeants désireux d’accompagner l’évolution de leurs métiers.</a:t>
            </a:r>
          </a:p>
          <a:p>
            <a:endParaRPr lang="fr-FR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COMMISSIONS</a:t>
            </a:r>
          </a:p>
          <a:p>
            <a:pPr algn="l"/>
            <a:r>
              <a:rPr lang="fr-FR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 sociale, juridique</a:t>
            </a:r>
            <a:b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 formation professionnelle</a:t>
            </a:r>
            <a:b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 développement durable</a:t>
            </a:r>
            <a:b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1F802-3266-4DBF-A579-172528259D59}"/>
              </a:ext>
            </a:extLst>
          </p:cNvPr>
          <p:cNvSpPr/>
          <p:nvPr/>
        </p:nvSpPr>
        <p:spPr>
          <a:xfrm>
            <a:off x="810866" y="2945719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 descr="Color 36 - Notre label Imprim'Luxe">
            <a:extLst>
              <a:ext uri="{FF2B5EF4-FFF2-40B4-BE49-F238E27FC236}">
                <a16:creationId xmlns:a16="http://schemas.microsoft.com/office/drawing/2014/main" id="{C51D6FFE-9AE3-438D-8F6F-06EAACD3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8" y="3357850"/>
            <a:ext cx="1595115" cy="1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B872AFC-1A0D-47D4-938C-596EB6E06BF0}"/>
              </a:ext>
            </a:extLst>
          </p:cNvPr>
          <p:cNvSpPr txBox="1"/>
          <p:nvPr/>
        </p:nvSpPr>
        <p:spPr>
          <a:xfrm>
            <a:off x="3271189" y="2593188"/>
            <a:ext cx="78407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Imprim’Luxe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est une association loi 1901.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Elle est régie par une charte organisationnelle et déontologique.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Elle est dirigée par un conseil d’administration de 10 membres qui élisent le président et trois vice-présidents.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membres </a:t>
            </a:r>
            <a:r>
              <a:rPr lang="fr-FR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labellisés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&amp; </a:t>
            </a:r>
            <a:r>
              <a:rPr lang="fr-FR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labellisés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Imprim’Luxe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 </a:t>
            </a:r>
            <a:r>
              <a:rPr lang="fr-F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institutionnels et industriels sont membres de l’association</a:t>
            </a:r>
            <a:b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label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Imprim’Luxe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décerné par le CA à l’issue d’une procédure de qualification. 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3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32E9F6A-1F01-41C2-8B49-8BB3C6B83EF3}"/>
              </a:ext>
            </a:extLst>
          </p:cNvPr>
          <p:cNvSpPr/>
          <p:nvPr/>
        </p:nvSpPr>
        <p:spPr>
          <a:xfrm>
            <a:off x="865535" y="2757607"/>
            <a:ext cx="2133600" cy="18904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&lt;&lt;&lt;&lt;&lt;&lt;&lt;&lt;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20">
            <a:extLst>
              <a:ext uri="{FF2B5EF4-FFF2-40B4-BE49-F238E27FC236}">
                <a16:creationId xmlns:a16="http://schemas.microsoft.com/office/drawing/2014/main" id="{46C83E41-168F-4D35-971B-6075B3529ECE}"/>
              </a:ext>
            </a:extLst>
          </p:cNvPr>
          <p:cNvSpPr txBox="1"/>
          <p:nvPr/>
        </p:nvSpPr>
        <p:spPr>
          <a:xfrm>
            <a:off x="5111490" y="3006818"/>
            <a:ext cx="41784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106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EC5DF2-4399-4212-B976-7F576540F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8" y="3368919"/>
            <a:ext cx="1641880" cy="78065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CA32AAE-3F50-4198-9B85-9F1303E91CBD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44" name="AutoShape 11">
            <a:extLst>
              <a:ext uri="{FF2B5EF4-FFF2-40B4-BE49-F238E27FC236}">
                <a16:creationId xmlns:a16="http://schemas.microsoft.com/office/drawing/2014/main" id="{604A50EA-E128-44DA-BB0A-A4BF08AB296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BCF5F4-BC06-4AE1-8D2E-D3015E31FCDE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703A836-57D8-4EA8-801B-F7DF75775AEE}"/>
              </a:ext>
            </a:extLst>
          </p:cNvPr>
          <p:cNvSpPr txBox="1"/>
          <p:nvPr/>
        </p:nvSpPr>
        <p:spPr>
          <a:xfrm>
            <a:off x="4630696" y="891431"/>
            <a:ext cx="7840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ORGANISATIONS PROFESSIONNELLES PARTICIPANTES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BB1CD8-19DB-4920-AD81-4AC11D32F3F6}"/>
              </a:ext>
            </a:extLst>
          </p:cNvPr>
          <p:cNvSpPr txBox="1"/>
          <p:nvPr/>
        </p:nvSpPr>
        <p:spPr>
          <a:xfrm>
            <a:off x="3460750" y="2208407"/>
            <a:ext cx="7686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POPAI France est membre du Réseau International Shop! qui regroupe 17 bureaux dans le monde. </a:t>
            </a:r>
            <a:r>
              <a:rPr lang="fr-F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POPAI France rassemble les acteurs du Marketing Point de Vente ( MPV) : enseignes, marques, distributeurs et créatifs/producteurs, autour des métiers/services : PLV, merchandising, digital, agencement, architecture commerciale...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fédérons l'ensemble de nos adhérents et la communauté de POPAI FRANCE autour des sujets sur l’expérience client, 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shopper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les concepts de PDV, le merchandising, l’agencement des PDV, l’éco-conception dans 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297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A9CD85-6B91-4515-BDC3-B0CE2F3CA342}"/>
              </a:ext>
            </a:extLst>
          </p:cNvPr>
          <p:cNvGrpSpPr/>
          <p:nvPr/>
        </p:nvGrpSpPr>
        <p:grpSpPr>
          <a:xfrm>
            <a:off x="0" y="295438"/>
            <a:ext cx="9085305" cy="619882"/>
            <a:chOff x="0" y="295438"/>
            <a:chExt cx="9085305" cy="61988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6C61B376-5926-4F32-949A-27BA0AD4ACC2}"/>
                </a:ext>
              </a:extLst>
            </p:cNvPr>
            <p:cNvGrpSpPr/>
            <p:nvPr/>
          </p:nvGrpSpPr>
          <p:grpSpPr>
            <a:xfrm>
              <a:off x="4741904" y="295438"/>
              <a:ext cx="4343401" cy="619882"/>
              <a:chOff x="7058079" y="31853"/>
              <a:chExt cx="4995134" cy="639427"/>
            </a:xfrm>
          </p:grpSpPr>
          <p:pic>
            <p:nvPicPr>
              <p:cNvPr id="22" name="Picture 4" descr="Color 36 - Notre label Imprim'Luxe">
                <a:extLst>
                  <a:ext uri="{FF2B5EF4-FFF2-40B4-BE49-F238E27FC236}">
                    <a16:creationId xmlns:a16="http://schemas.microsoft.com/office/drawing/2014/main" id="{F449E4BE-EAC6-4ED7-92CE-60289CA06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8677" y="31853"/>
                <a:ext cx="965871" cy="63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67E2413C-5D24-4EF4-AE48-64B12D47A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40916" y="169831"/>
                <a:ext cx="812297" cy="386219"/>
              </a:xfrm>
              <a:prstGeom prst="rect">
                <a:avLst/>
              </a:prstGeom>
            </p:spPr>
          </p:pic>
          <p:pic>
            <p:nvPicPr>
              <p:cNvPr id="24" name="Picture 8" descr="Accueil - Le Club du Digital Media">
                <a:extLst>
                  <a:ext uri="{FF2B5EF4-FFF2-40B4-BE49-F238E27FC236}">
                    <a16:creationId xmlns:a16="http://schemas.microsoft.com/office/drawing/2014/main" id="{D5A84117-A7BA-4865-9D38-5933AE6EA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79" y="141433"/>
                <a:ext cx="787486" cy="386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logo-e-vision | ADD Pub">
                <a:extLst>
                  <a:ext uri="{FF2B5EF4-FFF2-40B4-BE49-F238E27FC236}">
                    <a16:creationId xmlns:a16="http://schemas.microsoft.com/office/drawing/2014/main" id="{1A1D1329-CE88-427A-B4DB-DFA671E83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0793" y="251334"/>
                <a:ext cx="860104" cy="200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Image 25">
                <a:extLst>
                  <a:ext uri="{FF2B5EF4-FFF2-40B4-BE49-F238E27FC236}">
                    <a16:creationId xmlns:a16="http://schemas.microsoft.com/office/drawing/2014/main" id="{7EF88B4B-EF6B-40A2-A335-B0E33F631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3345" y="169831"/>
                <a:ext cx="908964" cy="329421"/>
              </a:xfrm>
              <a:prstGeom prst="rect">
                <a:avLst/>
              </a:prstGeom>
            </p:spPr>
          </p:pic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D0C8457-A448-49FA-A959-D6A4233D96A2}"/>
                </a:ext>
              </a:extLst>
            </p:cNvPr>
            <p:cNvSpPr txBox="1"/>
            <p:nvPr/>
          </p:nvSpPr>
          <p:spPr>
            <a:xfrm>
              <a:off x="0" y="295438"/>
              <a:ext cx="4630697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+mn-cs"/>
                </a:rPr>
                <a:t>RESTITUTION SONDAGE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6B127A7-951E-4E37-AC95-22CA4DFD3719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C455920-8DB9-4769-ABBF-615DDA4A5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91271"/>
              </p:ext>
            </p:extLst>
          </p:nvPr>
        </p:nvGraphicFramePr>
        <p:xfrm>
          <a:off x="345440" y="1503680"/>
          <a:ext cx="11115040" cy="460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63571B13-7A73-4CAE-BA6C-BB8CC98C6A1D}"/>
              </a:ext>
            </a:extLst>
          </p:cNvPr>
          <p:cNvSpPr txBox="1"/>
          <p:nvPr/>
        </p:nvSpPr>
        <p:spPr>
          <a:xfrm>
            <a:off x="4762740" y="890234"/>
            <a:ext cx="230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REPONDANTS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3097C5-0947-4DF7-88E2-4D298B850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51" y="6025275"/>
            <a:ext cx="1144207" cy="544031"/>
          </a:xfrm>
          <a:prstGeom prst="rect">
            <a:avLst/>
          </a:prstGeom>
        </p:spPr>
      </p:pic>
      <p:pic>
        <p:nvPicPr>
          <p:cNvPr id="6" name="Picture 8" descr="Accueil - Le Club du Digital Media">
            <a:extLst>
              <a:ext uri="{FF2B5EF4-FFF2-40B4-BE49-F238E27FC236}">
                <a16:creationId xmlns:a16="http://schemas.microsoft.com/office/drawing/2014/main" id="{20E38DED-7328-40D5-9744-F9E3377C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3" y="6050240"/>
            <a:ext cx="936870" cy="4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-e-vision | ADD Pub">
            <a:extLst>
              <a:ext uri="{FF2B5EF4-FFF2-40B4-BE49-F238E27FC236}">
                <a16:creationId xmlns:a16="http://schemas.microsoft.com/office/drawing/2014/main" id="{7223F2D8-0482-43BD-864C-5E57CCF8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84" y="6073119"/>
            <a:ext cx="1420439" cy="3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hop Expert Valley">
            <a:extLst>
              <a:ext uri="{FF2B5EF4-FFF2-40B4-BE49-F238E27FC236}">
                <a16:creationId xmlns:a16="http://schemas.microsoft.com/office/drawing/2014/main" id="{4E304641-A31E-42F5-BB16-706D9537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20" y="5965693"/>
            <a:ext cx="1442689" cy="5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325519-3C80-40E9-8CB0-1CD7ED148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84" y="6039244"/>
            <a:ext cx="1233166" cy="446916"/>
          </a:xfrm>
          <a:prstGeom prst="rect">
            <a:avLst/>
          </a:prstGeom>
        </p:spPr>
      </p:pic>
      <p:sp>
        <p:nvSpPr>
          <p:cNvPr id="11" name="AutoShape 11">
            <a:extLst>
              <a:ext uri="{FF2B5EF4-FFF2-40B4-BE49-F238E27FC236}">
                <a16:creationId xmlns:a16="http://schemas.microsoft.com/office/drawing/2014/main" id="{40284140-3CAB-48F7-BCC9-1B7DD0DB97D5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</p:spTree>
    <p:extLst>
      <p:ext uri="{BB962C8B-B14F-4D97-AF65-F5344CB8AC3E}">
        <p14:creationId xmlns:p14="http://schemas.microsoft.com/office/powerpoint/2010/main" val="389659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7B96EDC-1152-4D7B-9CF7-17142D74AC0B}"/>
              </a:ext>
            </a:extLst>
          </p:cNvPr>
          <p:cNvGrpSpPr/>
          <p:nvPr/>
        </p:nvGrpSpPr>
        <p:grpSpPr>
          <a:xfrm>
            <a:off x="4741904" y="295438"/>
            <a:ext cx="4343401" cy="619882"/>
            <a:chOff x="7058079" y="31853"/>
            <a:chExt cx="4995134" cy="639427"/>
          </a:xfrm>
        </p:grpSpPr>
        <p:pic>
          <p:nvPicPr>
            <p:cNvPr id="12" name="Picture 4" descr="Color 36 - Notre label Imprim'Luxe">
              <a:extLst>
                <a:ext uri="{FF2B5EF4-FFF2-40B4-BE49-F238E27FC236}">
                  <a16:creationId xmlns:a16="http://schemas.microsoft.com/office/drawing/2014/main" id="{9CE240B0-5D25-4123-8F51-7AF8E560B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677" y="31853"/>
              <a:ext cx="965871" cy="63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1DE9032-6EF5-4681-84C7-38325EE5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0916" y="169831"/>
              <a:ext cx="812297" cy="386219"/>
            </a:xfrm>
            <a:prstGeom prst="rect">
              <a:avLst/>
            </a:prstGeom>
          </p:spPr>
        </p:pic>
        <p:pic>
          <p:nvPicPr>
            <p:cNvPr id="15" name="Picture 8" descr="Accueil - Le Club du Digital Media">
              <a:extLst>
                <a:ext uri="{FF2B5EF4-FFF2-40B4-BE49-F238E27FC236}">
                  <a16:creationId xmlns:a16="http://schemas.microsoft.com/office/drawing/2014/main" id="{DC79367A-914E-4FA3-B765-45EE7FDC2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79" y="141433"/>
              <a:ext cx="787486" cy="38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logo-e-vision | ADD Pub">
              <a:extLst>
                <a:ext uri="{FF2B5EF4-FFF2-40B4-BE49-F238E27FC236}">
                  <a16:creationId xmlns:a16="http://schemas.microsoft.com/office/drawing/2014/main" id="{BCCBDC92-2998-4F8B-A9A1-FB075C287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793" y="251334"/>
              <a:ext cx="860104" cy="20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352B50D-07BD-4A66-B145-59166303F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345" y="169831"/>
              <a:ext cx="908964" cy="329421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6A2A6F3-4436-4309-8295-B6E6B81DEC31}"/>
              </a:ext>
            </a:extLst>
          </p:cNvPr>
          <p:cNvSpPr/>
          <p:nvPr/>
        </p:nvSpPr>
        <p:spPr>
          <a:xfrm>
            <a:off x="4630698" y="875697"/>
            <a:ext cx="7955002" cy="451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992D937F-C556-4C02-8373-01888F69237E}"/>
              </a:ext>
            </a:extLst>
          </p:cNvPr>
          <p:cNvSpPr/>
          <p:nvPr/>
        </p:nvSpPr>
        <p:spPr>
          <a:xfrm>
            <a:off x="-83889" y="6689669"/>
            <a:ext cx="12291078" cy="168332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9C0F3A-FB52-4E09-91F0-9F9C30CA6BDF}"/>
              </a:ext>
            </a:extLst>
          </p:cNvPr>
          <p:cNvSpPr txBox="1"/>
          <p:nvPr/>
        </p:nvSpPr>
        <p:spPr>
          <a:xfrm>
            <a:off x="0" y="295438"/>
            <a:ext cx="463069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RESTITUTION SONDAGE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3571B13-7A73-4CAE-BA6C-BB8CC98C6A1D}"/>
              </a:ext>
            </a:extLst>
          </p:cNvPr>
          <p:cNvSpPr txBox="1"/>
          <p:nvPr/>
        </p:nvSpPr>
        <p:spPr>
          <a:xfrm>
            <a:off x="4630697" y="891431"/>
            <a:ext cx="312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/>
                <a:cs typeface="+mn-cs"/>
              </a:rPr>
              <a:t>SECTEUR D’ACTIVITES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CDDB8314-0CC3-484C-9A16-5D23BB6B10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35167"/>
              </p:ext>
            </p:extLst>
          </p:nvPr>
        </p:nvGraphicFramePr>
        <p:xfrm>
          <a:off x="517788" y="1407716"/>
          <a:ext cx="11033760" cy="522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93978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756</Words>
  <Application>Microsoft Office PowerPoint</Application>
  <PresentationFormat>Grand écran</PresentationFormat>
  <Paragraphs>136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맑은 고딕</vt:lpstr>
      <vt:lpstr>Arial</vt:lpstr>
      <vt:lpstr>Arial Unicode MS</vt:lpstr>
      <vt:lpstr>Calibri</vt:lpstr>
      <vt:lpstr>Calibri Light</vt:lpstr>
      <vt:lpstr>Thème Office</vt:lpstr>
      <vt:lpstr>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JEAN VDK</dc:creator>
  <cp:lastModifiedBy>Laurence</cp:lastModifiedBy>
  <cp:revision>13</cp:revision>
  <dcterms:created xsi:type="dcterms:W3CDTF">2021-06-11T13:28:26Z</dcterms:created>
  <dcterms:modified xsi:type="dcterms:W3CDTF">2021-06-17T08:15:44Z</dcterms:modified>
</cp:coreProperties>
</file>